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5"/>
  </p:notesMasterIdLst>
  <p:sldIdLst>
    <p:sldId id="256" r:id="rId2"/>
    <p:sldId id="257" r:id="rId3"/>
    <p:sldId id="280" r:id="rId4"/>
    <p:sldId id="293" r:id="rId5"/>
    <p:sldId id="294" r:id="rId6"/>
    <p:sldId id="326" r:id="rId7"/>
    <p:sldId id="348" r:id="rId8"/>
    <p:sldId id="295" r:id="rId9"/>
    <p:sldId id="327" r:id="rId10"/>
    <p:sldId id="349" r:id="rId11"/>
    <p:sldId id="296" r:id="rId12"/>
    <p:sldId id="297" r:id="rId13"/>
    <p:sldId id="328" r:id="rId14"/>
    <p:sldId id="350" r:id="rId15"/>
    <p:sldId id="298" r:id="rId16"/>
    <p:sldId id="299" r:id="rId17"/>
    <p:sldId id="300" r:id="rId18"/>
    <p:sldId id="329" r:id="rId19"/>
    <p:sldId id="351" r:id="rId20"/>
    <p:sldId id="301" r:id="rId21"/>
    <p:sldId id="302" r:id="rId22"/>
    <p:sldId id="305" r:id="rId23"/>
    <p:sldId id="330" r:id="rId24"/>
    <p:sldId id="352" r:id="rId25"/>
    <p:sldId id="303" r:id="rId26"/>
    <p:sldId id="306" r:id="rId27"/>
    <p:sldId id="307" r:id="rId28"/>
    <p:sldId id="331" r:id="rId29"/>
    <p:sldId id="347" r:id="rId30"/>
    <p:sldId id="308" r:id="rId31"/>
    <p:sldId id="309" r:id="rId32"/>
    <p:sldId id="332" r:id="rId33"/>
    <p:sldId id="346" r:id="rId34"/>
    <p:sldId id="310" r:id="rId35"/>
    <p:sldId id="311" r:id="rId36"/>
    <p:sldId id="312" r:id="rId37"/>
    <p:sldId id="313" r:id="rId38"/>
    <p:sldId id="333" r:id="rId39"/>
    <p:sldId id="344" r:id="rId40"/>
    <p:sldId id="345" r:id="rId41"/>
    <p:sldId id="314" r:id="rId42"/>
    <p:sldId id="334" r:id="rId43"/>
    <p:sldId id="342" r:id="rId44"/>
    <p:sldId id="343" r:id="rId45"/>
    <p:sldId id="315" r:id="rId46"/>
    <p:sldId id="316" r:id="rId47"/>
    <p:sldId id="335" r:id="rId48"/>
    <p:sldId id="340" r:id="rId49"/>
    <p:sldId id="341" r:id="rId50"/>
    <p:sldId id="317" r:id="rId51"/>
    <p:sldId id="318" r:id="rId52"/>
    <p:sldId id="319" r:id="rId53"/>
    <p:sldId id="320" r:id="rId54"/>
    <p:sldId id="321" r:id="rId55"/>
    <p:sldId id="322" r:id="rId56"/>
    <p:sldId id="323" r:id="rId57"/>
    <p:sldId id="324" r:id="rId58"/>
    <p:sldId id="336" r:id="rId59"/>
    <p:sldId id="337" r:id="rId60"/>
    <p:sldId id="325" r:id="rId61"/>
    <p:sldId id="339" r:id="rId62"/>
    <p:sldId id="338" r:id="rId63"/>
    <p:sldId id="263"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12" autoAdjust="0"/>
    <p:restoredTop sz="94660"/>
  </p:normalViewPr>
  <p:slideViewPr>
    <p:cSldViewPr snapToGrid="0">
      <p:cViewPr varScale="1">
        <p:scale>
          <a:sx n="111" d="100"/>
          <a:sy n="111" d="100"/>
        </p:scale>
        <p:origin x="609"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2363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1" cy="752108"/>
            <a:chOff x="6917201" y="0"/>
            <a:chExt cx="2227776"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7" cy="925737"/>
            <a:chOff x="6917201" y="0"/>
            <a:chExt cx="2227776"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2" cy="1083308"/>
            <a:chOff x="6917201" y="0"/>
            <a:chExt cx="2227776"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4" name="Google Shape;34;p2"/>
          <p:cNvSpPr txBox="1">
            <a:spLocks noGrp="1"/>
          </p:cNvSpPr>
          <p:nvPr>
            <p:ph type="ctrTitle"/>
          </p:nvPr>
        </p:nvSpPr>
        <p:spPr>
          <a:xfrm>
            <a:off x="729450" y="1322450"/>
            <a:ext cx="7688100" cy="31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1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39;p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0" name="Google Shape;40;p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3"/>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3" name="Google Shape;43;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0" name="Google Shape;60;p5"/>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8" name="Google Shape;68;p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7"/>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9"/>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7" name="Google Shape;107;p10"/>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11" name="Google Shape;111;p11"/>
          <p:cNvGrpSpPr/>
          <p:nvPr/>
        </p:nvGrpSpPr>
        <p:grpSpPr>
          <a:xfrm>
            <a:off x="5959222" y="4119576"/>
            <a:ext cx="2520950" cy="1024165"/>
            <a:chOff x="6917201" y="0"/>
            <a:chExt cx="2227776"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5" name="Google Shape;115;p11"/>
          <p:cNvGrpSpPr/>
          <p:nvPr/>
        </p:nvGrpSpPr>
        <p:grpSpPr>
          <a:xfrm>
            <a:off x="199149" y="2"/>
            <a:ext cx="2795412" cy="1083308"/>
            <a:chOff x="6917201" y="0"/>
            <a:chExt cx="2227776"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19" name="Google Shape;119;p11"/>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Arial"/>
              <a:buChar char="●"/>
              <a:defRPr sz="1300" b="0" i="0" u="none" strike="noStrike" cap="none">
                <a:solidFill>
                  <a:schemeClr val="dk2"/>
                </a:solidFill>
                <a:latin typeface="Arial"/>
                <a:ea typeface="Arial"/>
                <a:cs typeface="Arial"/>
                <a:sym typeface="Arial"/>
              </a:defRPr>
            </a:lvl1pPr>
            <a:lvl2pPr marL="914400" marR="0" lvl="1"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2pPr>
            <a:lvl3pPr marL="1371600" marR="0" lvl="2"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3pPr>
            <a:lvl4pPr marL="1828800" marR="0" lvl="3"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6pPr>
            <a:lvl7pPr marL="3200400" marR="0" lvl="6"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7pPr>
            <a:lvl8pPr marL="3657600" marR="0" lvl="7" indent="-298450" algn="l" rtl="0">
              <a:lnSpc>
                <a:spcPct val="115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8pPr>
            <a:lvl9pPr marL="4114800" marR="0" lvl="8" indent="-298450" algn="l" rtl="0">
              <a:lnSpc>
                <a:spcPct val="115000"/>
              </a:lnSpc>
              <a:spcBef>
                <a:spcPts val="1600"/>
              </a:spcBef>
              <a:spcAft>
                <a:spcPts val="1600"/>
              </a:spcAft>
              <a:buClr>
                <a:schemeClr val="dk2"/>
              </a:buClr>
              <a:buSzPts val="1100"/>
              <a:buFont typeface="Arial"/>
              <a:buChar char="■"/>
              <a:defRPr sz="11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8889" y="1223959"/>
            <a:ext cx="8715589" cy="821733"/>
          </a:xfrm>
          <a:prstGeom prst="rect">
            <a:avLst/>
          </a:prstGeom>
          <a:noFill/>
          <a:ln>
            <a:noFill/>
          </a:ln>
        </p:spPr>
        <p:txBody>
          <a:bodyPr spcFirstLastPara="1" wrap="square" lIns="91425" tIns="91425" rIns="91425" bIns="91425" anchor="ctr" anchorCtr="0">
            <a:spAutoFit/>
          </a:bodyPr>
          <a:lstStyle/>
          <a:p>
            <a:pPr lvl="0">
              <a:lnSpc>
                <a:spcPct val="115000"/>
              </a:lnSpc>
            </a:pPr>
            <a:r>
              <a:rPr lang="en-IN" sz="3600" b="1" dirty="0">
                <a:latin typeface="Times New Roman" panose="02020603050405020304" pitchFamily="18" charset="0"/>
                <a:cs typeface="Times New Roman" panose="02020603050405020304" pitchFamily="18" charset="0"/>
              </a:rPr>
              <a:t>Data Analytics</a:t>
            </a:r>
          </a:p>
        </p:txBody>
      </p:sp>
      <p:sp>
        <p:nvSpPr>
          <p:cNvPr id="131" name="Google Shape;131;p13"/>
          <p:cNvSpPr txBox="1"/>
          <p:nvPr/>
        </p:nvSpPr>
        <p:spPr>
          <a:xfrm>
            <a:off x="914400" y="2649976"/>
            <a:ext cx="407595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ts val="1400"/>
              <a:buFont typeface="Arial"/>
              <a:buNone/>
            </a:pPr>
            <a:r>
              <a:rPr lang="en-GB" sz="1600" b="1" i="0" u="none" strike="noStrike" cap="none" dirty="0">
                <a:solidFill>
                  <a:srgbClr val="000000"/>
                </a:solidFill>
                <a:latin typeface="+mj-lt"/>
                <a:ea typeface="Arial"/>
                <a:cs typeface="Arial"/>
                <a:sym typeface="Arial"/>
              </a:rPr>
              <a:t>Presented By: </a:t>
            </a:r>
            <a:r>
              <a:rPr lang="en-GB" sz="1600" dirty="0">
                <a:latin typeface="+mj-lt"/>
              </a:rPr>
              <a:t>Sakshi Dhandole</a:t>
            </a:r>
          </a:p>
          <a:p>
            <a:pPr marL="0" marR="0" lvl="0" indent="0" algn="l" rtl="0">
              <a:lnSpc>
                <a:spcPct val="100000"/>
              </a:lnSpc>
              <a:spcBef>
                <a:spcPts val="0"/>
              </a:spcBef>
              <a:spcAft>
                <a:spcPts val="0"/>
              </a:spcAft>
              <a:buClr>
                <a:srgbClr val="000000"/>
              </a:buClr>
              <a:buSzPts val="1400"/>
              <a:buFont typeface="Arial"/>
              <a:buNone/>
            </a:pPr>
            <a:r>
              <a:rPr lang="en-GB" dirty="0">
                <a:latin typeface="+mj-lt"/>
              </a:rPr>
              <a:t>         </a:t>
            </a:r>
          </a:p>
        </p:txBody>
      </p:sp>
      <p:sp>
        <p:nvSpPr>
          <p:cNvPr id="132" name="Google Shape;132;p13"/>
          <p:cNvSpPr txBox="1"/>
          <p:nvPr/>
        </p:nvSpPr>
        <p:spPr>
          <a:xfrm>
            <a:off x="4940981" y="2950778"/>
            <a:ext cx="236601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en-GB" sz="1400" b="0" i="0" u="none" strike="noStrike" cap="none" dirty="0">
                <a:solidFill>
                  <a:srgbClr val="000000"/>
                </a:solidFill>
                <a:latin typeface="+mj-lt"/>
                <a:ea typeface="Arial"/>
                <a:cs typeface="Arial"/>
                <a:sym typeface="Arial"/>
              </a:rPr>
            </a:br>
            <a:endParaRPr sz="1400" b="0" i="0" u="none" strike="noStrike" cap="none" dirty="0">
              <a:solidFill>
                <a:srgbClr val="000000"/>
              </a:solidFill>
              <a:latin typeface="+mj-lt"/>
              <a:ea typeface="Arial"/>
              <a:cs typeface="Arial"/>
              <a:sym typeface="Arial"/>
            </a:endParaRPr>
          </a:p>
        </p:txBody>
      </p:sp>
      <p:sp>
        <p:nvSpPr>
          <p:cNvPr id="134" name="Google Shape;134;p13"/>
          <p:cNvSpPr txBox="1"/>
          <p:nvPr/>
        </p:nvSpPr>
        <p:spPr>
          <a:xfrm>
            <a:off x="5791200" y="4156710"/>
            <a:ext cx="3113279"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 </a:t>
            </a:r>
            <a:endParaRPr sz="1400" b="1" i="0" u="none" strike="noStrike" cap="none" dirty="0">
              <a:solidFill>
                <a:srgbClr val="000000"/>
              </a:solidFill>
              <a:latin typeface="+mn-lt"/>
              <a:ea typeface="Arial"/>
              <a:cs typeface="Arial"/>
              <a:sym typeface="Arial"/>
            </a:endParaRPr>
          </a:p>
        </p:txBody>
      </p:sp>
      <p:sp>
        <p:nvSpPr>
          <p:cNvPr id="135" name="Google Shape;135;p13"/>
          <p:cNvSpPr txBox="1"/>
          <p:nvPr/>
        </p:nvSpPr>
        <p:spPr>
          <a:xfrm>
            <a:off x="188889" y="1915738"/>
            <a:ext cx="8766222" cy="553968"/>
          </a:xfrm>
          <a:prstGeom prst="rect">
            <a:avLst/>
          </a:prstGeom>
          <a:noFill/>
          <a:ln>
            <a:noFill/>
          </a:ln>
        </p:spPr>
        <p:txBody>
          <a:bodyPr spcFirstLastPara="1" wrap="square" lIns="91425" tIns="91425" rIns="91425" bIns="91425" anchor="ctr" anchorCtr="0">
            <a:spAutoFit/>
          </a:bodyPr>
          <a:lstStyle/>
          <a:p>
            <a:pPr lvl="0" algn="ctr"/>
            <a:r>
              <a:rPr lang="en-IN" sz="2400" b="1" dirty="0">
                <a:latin typeface="Times New Roman" panose="02020603050405020304" pitchFamily="18" charset="0"/>
                <a:cs typeface="Times New Roman" panose="02020603050405020304" pitchFamily="18" charset="0"/>
              </a:rPr>
              <a:t>Statistical Concepts</a:t>
            </a:r>
            <a:endParaRPr sz="2400" b="1" dirty="0">
              <a:solidFill>
                <a:schemeClr val="dk2"/>
              </a:solidFill>
              <a:latin typeface="Times New Roman" panose="02020603050405020304" pitchFamily="18" charset="0"/>
              <a:cs typeface="Times New Roman" panose="02020603050405020304" pitchFamily="18" charset="0"/>
            </a:endParaRPr>
          </a:p>
        </p:txBody>
      </p:sp>
      <p:sp>
        <p:nvSpPr>
          <p:cNvPr id="2" name="Google Shape;132;p13">
            <a:extLst>
              <a:ext uri="{FF2B5EF4-FFF2-40B4-BE49-F238E27FC236}">
                <a16:creationId xmlns:a16="http://schemas.microsoft.com/office/drawing/2014/main" id="{8967466C-3684-7632-1F9A-3A7BB4A5B7E2}"/>
              </a:ext>
            </a:extLst>
          </p:cNvPr>
          <p:cNvSpPr txBox="1"/>
          <p:nvPr/>
        </p:nvSpPr>
        <p:spPr>
          <a:xfrm>
            <a:off x="5093381" y="3103178"/>
            <a:ext cx="236601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en-GB" sz="1400" b="0" i="0" u="none" strike="noStrike" cap="none" dirty="0">
                <a:solidFill>
                  <a:srgbClr val="000000"/>
                </a:solidFill>
                <a:latin typeface="+mj-lt"/>
                <a:ea typeface="Arial"/>
                <a:cs typeface="Arial"/>
                <a:sym typeface="Arial"/>
              </a:rPr>
            </a:br>
            <a:endParaRPr sz="1400" b="0" i="0" u="none" strike="noStrike" cap="none" dirty="0">
              <a:solidFill>
                <a:srgbClr val="000000"/>
              </a:solidFill>
              <a:latin typeface="+mj-lt"/>
              <a:ea typeface="Arial"/>
              <a:cs typeface="Arial"/>
              <a:sym typeface="Arial"/>
            </a:endParaRPr>
          </a:p>
        </p:txBody>
      </p:sp>
      <p:sp>
        <p:nvSpPr>
          <p:cNvPr id="3" name="Google Shape;132;p13">
            <a:extLst>
              <a:ext uri="{FF2B5EF4-FFF2-40B4-BE49-F238E27FC236}">
                <a16:creationId xmlns:a16="http://schemas.microsoft.com/office/drawing/2014/main" id="{8ECD3267-49F9-3750-D8E2-607C854278F7}"/>
              </a:ext>
            </a:extLst>
          </p:cNvPr>
          <p:cNvSpPr txBox="1"/>
          <p:nvPr/>
        </p:nvSpPr>
        <p:spPr>
          <a:xfrm>
            <a:off x="5142750" y="3165426"/>
            <a:ext cx="278205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en-GB" sz="1400" b="0" i="0" u="none" strike="noStrike" cap="none" dirty="0">
                <a:solidFill>
                  <a:srgbClr val="000000"/>
                </a:solidFill>
                <a:latin typeface="+mj-lt"/>
                <a:ea typeface="Arial"/>
                <a:cs typeface="Arial"/>
                <a:sym typeface="Arial"/>
              </a:rPr>
            </a:br>
            <a:endParaRPr sz="1400" b="0" i="0" u="none" strike="noStrike" cap="none" dirty="0">
              <a:solidFill>
                <a:srgbClr val="000000"/>
              </a:solidFill>
              <a:latin typeface="+mj-lt"/>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476C-00F1-4344-1ADF-36147DA7B6D2}"/>
              </a:ext>
            </a:extLst>
          </p:cNvPr>
          <p:cNvSpPr>
            <a:spLocks noGrp="1"/>
          </p:cNvSpPr>
          <p:nvPr>
            <p:ph type="title"/>
          </p:nvPr>
        </p:nvSpPr>
        <p:spPr>
          <a:xfrm>
            <a:off x="819150" y="845599"/>
            <a:ext cx="7505700" cy="3893825"/>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How do you determine the right sample size?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Depends 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Population size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Desired confidence level (e.g., 95%)</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Margin of error (how precise you want the results)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Variability in the data (more variability → larger sample needed)</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Give an example of population and sample in a real-world scenario.</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Population: All employees in a company.</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Sample: 50 employees randomly selected to survey job satisfaction.</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What happens if the sample is not representative of the population?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Results can be biased or misleading.</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Decisions or predictions based on the sample may not reflect the real population.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Surveying only male employees about benefits will not represent the views of all employees.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17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C3A5-3998-7377-2312-1E05BF889C53}"/>
              </a:ext>
            </a:extLst>
          </p:cNvPr>
          <p:cNvSpPr>
            <a:spLocks noGrp="1"/>
          </p:cNvSpPr>
          <p:nvPr>
            <p:ph type="title"/>
          </p:nvPr>
        </p:nvSpPr>
        <p:spPr>
          <a:xfrm>
            <a:off x="819150" y="695458"/>
            <a:ext cx="7505700" cy="704045"/>
          </a:xfrm>
        </p:spPr>
        <p:txBody>
          <a:bodyPr/>
          <a:lstStyle/>
          <a:p>
            <a:r>
              <a:rPr lang="en-IN" sz="2400" b="1" dirty="0">
                <a:latin typeface="Times New Roman" panose="02020603050405020304" pitchFamily="18" charset="0"/>
                <a:cs typeface="Times New Roman" panose="02020603050405020304" pitchFamily="18" charset="0"/>
              </a:rPr>
              <a:t>3.Sampling Techniques</a:t>
            </a:r>
          </a:p>
        </p:txBody>
      </p:sp>
      <p:sp>
        <p:nvSpPr>
          <p:cNvPr id="3" name="Text Placeholder 2">
            <a:extLst>
              <a:ext uri="{FF2B5EF4-FFF2-40B4-BE49-F238E27FC236}">
                <a16:creationId xmlns:a16="http://schemas.microsoft.com/office/drawing/2014/main" id="{11FB0611-7FC4-A99E-B4F7-1675437EE757}"/>
              </a:ext>
            </a:extLst>
          </p:cNvPr>
          <p:cNvSpPr>
            <a:spLocks noGrp="1"/>
          </p:cNvSpPr>
          <p:nvPr>
            <p:ph type="body" idx="1"/>
          </p:nvPr>
        </p:nvSpPr>
        <p:spPr>
          <a:xfrm>
            <a:off x="819150" y="1077532"/>
            <a:ext cx="7505700" cy="3550275"/>
          </a:xfrm>
        </p:spPr>
        <p:txBody>
          <a:bodyPr/>
          <a:lstStyle/>
          <a:p>
            <a:pPr marL="146050" indent="0">
              <a:buNone/>
            </a:pPr>
            <a:br>
              <a:rPr lang="en-US" sz="1400" dirty="0"/>
            </a:br>
            <a:r>
              <a:rPr lang="en-US" sz="1400" dirty="0">
                <a:solidFill>
                  <a:schemeClr val="tx2">
                    <a:lumMod val="10000"/>
                  </a:schemeClr>
                </a:solidFill>
                <a:latin typeface="Times New Roman" panose="02020603050405020304" pitchFamily="18" charset="0"/>
                <a:cs typeface="Times New Roman" panose="02020603050405020304" pitchFamily="18" charset="0"/>
              </a:rPr>
              <a:t>Sampling is the process of selecting a subset (sample) from a population to make conclusions about the whole population.</a:t>
            </a:r>
          </a:p>
          <a:p>
            <a:pPr marL="146050" indent="0">
              <a:buNone/>
            </a:pPr>
            <a:endParaRPr lang="en-US" sz="1400" i="1" dirty="0">
              <a:solidFill>
                <a:schemeClr val="tx2">
                  <a:lumMod val="10000"/>
                </a:schemeClr>
              </a:solidFill>
              <a:latin typeface="Times New Roman" panose="02020603050405020304" pitchFamily="18" charset="0"/>
              <a:cs typeface="Times New Roman" panose="02020603050405020304" pitchFamily="18" charset="0"/>
            </a:endParaRPr>
          </a:p>
          <a:p>
            <a:pPr marL="488950" indent="-342900">
              <a:buAutoNum type="arabicPeriod"/>
            </a:pPr>
            <a:r>
              <a:rPr lang="en-US" sz="1400" b="1" dirty="0">
                <a:solidFill>
                  <a:schemeClr val="tx2">
                    <a:lumMod val="10000"/>
                  </a:schemeClr>
                </a:solidFill>
                <a:latin typeface="Times New Roman" panose="02020603050405020304" pitchFamily="18" charset="0"/>
                <a:cs typeface="Times New Roman" panose="02020603050405020304" pitchFamily="18" charset="0"/>
              </a:rPr>
              <a:t>Simple Random Sampling </a:t>
            </a: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       </a:t>
            </a:r>
            <a:r>
              <a:rPr lang="en-US" sz="1400" dirty="0">
                <a:solidFill>
                  <a:schemeClr val="tx2">
                    <a:lumMod val="10000"/>
                  </a:schemeClr>
                </a:solidFill>
                <a:latin typeface="Times New Roman" panose="02020603050405020304" pitchFamily="18" charset="0"/>
                <a:cs typeface="Times New Roman" panose="02020603050405020304" pitchFamily="18" charset="0"/>
              </a:rPr>
              <a:t>Every member of the population has an equal chance of being selected.</a:t>
            </a:r>
          </a:p>
          <a:p>
            <a:pPr marL="146050" indent="0">
              <a:buNone/>
            </a:pPr>
            <a:r>
              <a:rPr lang="en-US" sz="1400" dirty="0">
                <a:solidFill>
                  <a:schemeClr val="tx2">
                    <a:lumMod val="10000"/>
                  </a:schemeClr>
                </a:solidFill>
                <a:latin typeface="Times New Roman" panose="02020603050405020304" pitchFamily="18" charset="0"/>
                <a:cs typeface="Times New Roman" panose="02020603050405020304" pitchFamily="18" charset="0"/>
              </a:rPr>
              <a:t>       </a:t>
            </a:r>
            <a:r>
              <a:rPr lang="en-US" sz="1400" b="1" dirty="0">
                <a:solidFill>
                  <a:schemeClr val="tx2">
                    <a:lumMod val="10000"/>
                  </a:schemeClr>
                </a:solidFill>
                <a:latin typeface="Times New Roman" panose="02020603050405020304" pitchFamily="18" charset="0"/>
                <a:cs typeface="Times New Roman" panose="02020603050405020304" pitchFamily="18" charset="0"/>
              </a:rPr>
              <a:t>Example: </a:t>
            </a:r>
            <a:r>
              <a:rPr lang="en-US" sz="1400" dirty="0">
                <a:solidFill>
                  <a:schemeClr val="tx2">
                    <a:lumMod val="10000"/>
                  </a:schemeClr>
                </a:solidFill>
                <a:latin typeface="Times New Roman" panose="02020603050405020304" pitchFamily="18" charset="0"/>
                <a:cs typeface="Times New Roman" panose="02020603050405020304" pitchFamily="18" charset="0"/>
              </a:rPr>
              <a:t>Picking 100 students randomly from a university.</a:t>
            </a:r>
          </a:p>
          <a:p>
            <a:pPr marL="146050" indent="0">
              <a:buNone/>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2. Stratified Sampling</a:t>
            </a:r>
          </a:p>
          <a:p>
            <a:r>
              <a:rPr lang="en-US" sz="1400" dirty="0">
                <a:solidFill>
                  <a:schemeClr val="tx2">
                    <a:lumMod val="10000"/>
                  </a:schemeClr>
                </a:solidFill>
                <a:latin typeface="Times New Roman" panose="02020603050405020304" pitchFamily="18" charset="0"/>
                <a:cs typeface="Times New Roman" panose="02020603050405020304" pitchFamily="18" charset="0"/>
              </a:rPr>
              <a:t>Population is divided into strata (groups) based on characteristics, then samples are taken from each group .</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If a college has 4 departments, we take some students from each department to make the sample. </a:t>
            </a:r>
          </a:p>
          <a:p>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US" dirty="0"/>
          </a:p>
          <a:p>
            <a:pPr marL="146050" indent="0">
              <a:buNone/>
            </a:pPr>
            <a:endParaRPr lang="en-US" dirty="0"/>
          </a:p>
          <a:p>
            <a:endParaRPr lang="en-IN" dirty="0"/>
          </a:p>
        </p:txBody>
      </p:sp>
    </p:spTree>
    <p:extLst>
      <p:ext uri="{BB962C8B-B14F-4D97-AF65-F5344CB8AC3E}">
        <p14:creationId xmlns:p14="http://schemas.microsoft.com/office/powerpoint/2010/main" val="57881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D90F-A35C-C93D-A215-D43BEC533E67}"/>
              </a:ext>
            </a:extLst>
          </p:cNvPr>
          <p:cNvSpPr>
            <a:spLocks noGrp="1"/>
          </p:cNvSpPr>
          <p:nvPr>
            <p:ph type="title"/>
          </p:nvPr>
        </p:nvSpPr>
        <p:spPr>
          <a:xfrm>
            <a:off x="819151" y="588135"/>
            <a:ext cx="7135700" cy="3966693"/>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3. Systematic Sampling</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Every nth member of the population is selected after a random start.</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Selecting every 10th voter from a list.</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4</a:t>
            </a:r>
            <a:r>
              <a:rPr lang="en-US" sz="1400" dirty="0">
                <a:solidFill>
                  <a:schemeClr val="tx2">
                    <a:lumMod val="10000"/>
                  </a:schemeClr>
                </a:solidFill>
                <a:latin typeface="Times New Roman" panose="02020603050405020304" pitchFamily="18" charset="0"/>
                <a:cs typeface="Times New Roman" panose="02020603050405020304" pitchFamily="18" charset="0"/>
              </a:rPr>
              <a:t>.</a:t>
            </a:r>
            <a:r>
              <a:rPr lang="en-US" sz="1400" b="1" dirty="0">
                <a:solidFill>
                  <a:schemeClr val="tx2">
                    <a:lumMod val="10000"/>
                  </a:schemeClr>
                </a:solidFill>
                <a:latin typeface="Times New Roman" panose="02020603050405020304" pitchFamily="18" charset="0"/>
                <a:cs typeface="Times New Roman" panose="02020603050405020304" pitchFamily="18" charset="0"/>
              </a:rPr>
              <a:t>Convenience Sampling</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Take samples from people who are easiest to reach.</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Asking your friends in class for opinions.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Note:</a:t>
            </a:r>
            <a:r>
              <a:rPr lang="en-US" sz="1400" dirty="0">
                <a:solidFill>
                  <a:schemeClr val="tx2">
                    <a:lumMod val="10000"/>
                  </a:schemeClr>
                </a:solidFill>
                <a:latin typeface="Times New Roman" panose="02020603050405020304" pitchFamily="18" charset="0"/>
                <a:cs typeface="Times New Roman" panose="02020603050405020304" pitchFamily="18" charset="0"/>
              </a:rPr>
              <a:t> Quick and easy, but may not represent everyone.</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5. Purposive (Judgment) Sampling</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Take samples based on researcher’s choice or judgment.</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A doctor selects only patients with a certain disease for a study.</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Note:</a:t>
            </a:r>
            <a:r>
              <a:rPr lang="en-US" sz="1400" dirty="0">
                <a:solidFill>
                  <a:schemeClr val="tx2">
                    <a:lumMod val="10000"/>
                  </a:schemeClr>
                </a:solidFill>
                <a:latin typeface="Times New Roman" panose="02020603050405020304" pitchFamily="18" charset="0"/>
                <a:cs typeface="Times New Roman" panose="02020603050405020304" pitchFamily="18" charset="0"/>
              </a:rPr>
              <a:t> Used when we need specific people or items.</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6. Cluster Sampling</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Population is divided into clusters, and entire clusters are randomly selected.</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 </a:t>
            </a:r>
            <a:r>
              <a:rPr lang="en-US" sz="1400" dirty="0">
                <a:solidFill>
                  <a:schemeClr val="tx2">
                    <a:lumMod val="10000"/>
                  </a:schemeClr>
                </a:solidFill>
                <a:latin typeface="Times New Roman" panose="02020603050405020304" pitchFamily="18" charset="0"/>
                <a:cs typeface="Times New Roman" panose="02020603050405020304" pitchFamily="18" charset="0"/>
              </a:rPr>
              <a:t>Selecting 5 schools out of 20, then including all students from chosen schools.</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01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5751-6A4E-08A6-C3FC-427B8C31662B}"/>
              </a:ext>
            </a:extLst>
          </p:cNvPr>
          <p:cNvSpPr>
            <a:spLocks noGrp="1"/>
          </p:cNvSpPr>
          <p:nvPr>
            <p:ph type="title"/>
          </p:nvPr>
        </p:nvSpPr>
        <p:spPr>
          <a:xfrm>
            <a:off x="819150" y="416418"/>
            <a:ext cx="7505700" cy="536620"/>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0F7FE3EB-1387-D9CF-5953-7E2C501C13D8}"/>
              </a:ext>
            </a:extLst>
          </p:cNvPr>
          <p:cNvSpPr>
            <a:spLocks noGrp="1"/>
          </p:cNvSpPr>
          <p:nvPr>
            <p:ph type="body" idx="1"/>
          </p:nvPr>
        </p:nvSpPr>
        <p:spPr>
          <a:xfrm>
            <a:off x="819150" y="1129048"/>
            <a:ext cx="7826867" cy="3598034"/>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Explain simple random sampling with an example.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Simple random sampling: Every member of the population has an equal chance of being selected.</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Example: Picking 50 students randomly from a university where each student has an equal chance to be chosen.</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What is the difference between stratified and cluster sampling?</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Stratified sampling: Population is divided into groups (strata) based on characteristics, and samples are taken from each group.  Example: Selecting 10 students from each department.</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Cluster sampling: Population is divided into clusters, and entire clusters are randomly selected.</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Example: Randomly selecting 5 schools out of 20, then including all students from those schools.</a:t>
            </a:r>
          </a:p>
          <a:p>
            <a:pPr lvl="0"/>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r>
              <a:rPr lang="en-IN" sz="1400" b="1" dirty="0">
                <a:solidFill>
                  <a:schemeClr val="tx2">
                    <a:lumMod val="10000"/>
                  </a:schemeClr>
                </a:solidFill>
                <a:latin typeface="Times New Roman" panose="02020603050405020304" pitchFamily="18" charset="0"/>
                <a:cs typeface="Times New Roman" panose="02020603050405020304" pitchFamily="18" charset="0"/>
              </a:rPr>
              <a:t>3. How does systematic sampling work?</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Systematic sampling: Selects every kth member from a population list.</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Example: Surveying every 10th customer entering a store.</a:t>
            </a:r>
          </a:p>
          <a:p>
            <a:endParaRPr lang="en-IN" dirty="0"/>
          </a:p>
        </p:txBody>
      </p:sp>
    </p:spTree>
    <p:extLst>
      <p:ext uri="{BB962C8B-B14F-4D97-AF65-F5344CB8AC3E}">
        <p14:creationId xmlns:p14="http://schemas.microsoft.com/office/powerpoint/2010/main" val="311146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B9B9-DD38-2B8B-0697-E2F5546897E7}"/>
              </a:ext>
            </a:extLst>
          </p:cNvPr>
          <p:cNvSpPr>
            <a:spLocks noGrp="1"/>
          </p:cNvSpPr>
          <p:nvPr>
            <p:ph type="title"/>
          </p:nvPr>
        </p:nvSpPr>
        <p:spPr>
          <a:xfrm>
            <a:off x="819150" y="476518"/>
            <a:ext cx="7316006" cy="4374524"/>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4. What are the drawbacks of convenience sampling?</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Convenience sampling: Selecting people who are easiest to reach.</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Drawbacks: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Biased results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Not representative of the population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Cannot generalize findings to the whole population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What is purposive (judgmental) sampling? When is it used?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Purposive sampling: Researchers select participants based on their knowledge, experience, or judgment.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Used when: Studying specific expert opinions or when the population is hard to reach.</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Interviewing only doctors about a new medical procedure.</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6. Which sampling method gives the most accurate results?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Simple random sampling and stratified sampling are usually the most accurate because they reduce bias and better represent the population.</a:t>
            </a:r>
          </a:p>
        </p:txBody>
      </p:sp>
    </p:spTree>
    <p:extLst>
      <p:ext uri="{BB962C8B-B14F-4D97-AF65-F5344CB8AC3E}">
        <p14:creationId xmlns:p14="http://schemas.microsoft.com/office/powerpoint/2010/main" val="30819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98B9-39F5-44DE-3CFE-8109863EF9CB}"/>
              </a:ext>
            </a:extLst>
          </p:cNvPr>
          <p:cNvSpPr>
            <a:spLocks noGrp="1"/>
          </p:cNvSpPr>
          <p:nvPr>
            <p:ph type="title"/>
          </p:nvPr>
        </p:nvSpPr>
        <p:spPr>
          <a:xfrm>
            <a:off x="819150" y="845600"/>
            <a:ext cx="7505700" cy="558197"/>
          </a:xfrm>
        </p:spPr>
        <p:txBody>
          <a:bodyPr/>
          <a:lstStyle/>
          <a:p>
            <a:r>
              <a:rPr lang="en-IN" sz="2400" b="1" dirty="0">
                <a:latin typeface="Times New Roman" panose="02020603050405020304" pitchFamily="18" charset="0"/>
                <a:cs typeface="Times New Roman" panose="02020603050405020304" pitchFamily="18" charset="0"/>
              </a:rPr>
              <a:t>4</a:t>
            </a:r>
            <a:r>
              <a:rPr lang="en-IN" sz="2400" b="1" dirty="0"/>
              <a:t>.</a:t>
            </a:r>
            <a:r>
              <a:rPr lang="en-IN" sz="2400" b="1" dirty="0">
                <a:latin typeface="Times New Roman" panose="02020603050405020304" pitchFamily="18" charset="0"/>
                <a:cs typeface="Times New Roman" panose="02020603050405020304" pitchFamily="18" charset="0"/>
              </a:rPr>
              <a:t>Data</a:t>
            </a:r>
          </a:p>
        </p:txBody>
      </p:sp>
      <p:sp>
        <p:nvSpPr>
          <p:cNvPr id="3" name="Text Placeholder 2">
            <a:extLst>
              <a:ext uri="{FF2B5EF4-FFF2-40B4-BE49-F238E27FC236}">
                <a16:creationId xmlns:a16="http://schemas.microsoft.com/office/drawing/2014/main" id="{53DAF3B3-A188-2561-254F-B1F2B6BC417A}"/>
              </a:ext>
            </a:extLst>
          </p:cNvPr>
          <p:cNvSpPr>
            <a:spLocks noGrp="1"/>
          </p:cNvSpPr>
          <p:nvPr>
            <p:ph type="body" idx="1"/>
          </p:nvPr>
        </p:nvSpPr>
        <p:spPr>
          <a:xfrm>
            <a:off x="819150" y="1511121"/>
            <a:ext cx="3460929" cy="2927604"/>
          </a:xfrm>
        </p:spPr>
        <p:txBody>
          <a:bodyPr/>
          <a:lstStyle/>
          <a:p>
            <a:pPr algn="just"/>
            <a:r>
              <a:rPr lang="en-US" sz="1400" dirty="0">
                <a:solidFill>
                  <a:schemeClr val="tx2">
                    <a:lumMod val="10000"/>
                  </a:schemeClr>
                </a:solidFill>
                <a:latin typeface="Times New Roman" panose="02020603050405020304" pitchFamily="18" charset="0"/>
                <a:cs typeface="Times New Roman" panose="02020603050405020304" pitchFamily="18" charset="0"/>
              </a:rPr>
              <a:t>Data is a collection of facts, numbers, or information that can be analyzed to make decisions or draw conclusions</a:t>
            </a:r>
            <a:r>
              <a:rPr lang="en-US" sz="1400" dirty="0">
                <a:latin typeface="Times New Roman" panose="02020603050405020304" pitchFamily="18" charset="0"/>
                <a:cs typeface="Times New Roman" panose="02020603050405020304" pitchFamily="18" charset="0"/>
              </a:rPr>
              <a:t>.</a:t>
            </a:r>
          </a:p>
          <a:p>
            <a:pPr algn="just"/>
            <a:endParaRPr lang="en-US" sz="1800" dirty="0"/>
          </a:p>
          <a:p>
            <a:endParaRPr lang="en-IN" dirty="0"/>
          </a:p>
        </p:txBody>
      </p:sp>
      <p:pic>
        <p:nvPicPr>
          <p:cNvPr id="8" name="Picture 7">
            <a:extLst>
              <a:ext uri="{FF2B5EF4-FFF2-40B4-BE49-F238E27FC236}">
                <a16:creationId xmlns:a16="http://schemas.microsoft.com/office/drawing/2014/main" id="{51EEE078-B0D1-E6DE-6F7E-B2409DECCB28}"/>
              </a:ext>
            </a:extLst>
          </p:cNvPr>
          <p:cNvPicPr>
            <a:picLocks noChangeAspect="1"/>
          </p:cNvPicPr>
          <p:nvPr/>
        </p:nvPicPr>
        <p:blipFill>
          <a:blip r:embed="rId2"/>
          <a:stretch>
            <a:fillRect/>
          </a:stretch>
        </p:blipFill>
        <p:spPr>
          <a:xfrm>
            <a:off x="4606345" y="1124698"/>
            <a:ext cx="3898005" cy="3241801"/>
          </a:xfrm>
          <a:prstGeom prst="rect">
            <a:avLst/>
          </a:prstGeom>
        </p:spPr>
      </p:pic>
    </p:spTree>
    <p:extLst>
      <p:ext uri="{BB962C8B-B14F-4D97-AF65-F5344CB8AC3E}">
        <p14:creationId xmlns:p14="http://schemas.microsoft.com/office/powerpoint/2010/main" val="109094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8A8B-5944-15B5-66D4-A01B96A137C2}"/>
              </a:ext>
            </a:extLst>
          </p:cNvPr>
          <p:cNvSpPr>
            <a:spLocks noGrp="1"/>
          </p:cNvSpPr>
          <p:nvPr>
            <p:ph type="title"/>
          </p:nvPr>
        </p:nvSpPr>
        <p:spPr>
          <a:xfrm>
            <a:off x="819150" y="845600"/>
            <a:ext cx="7505700" cy="485217"/>
          </a:xfrm>
        </p:spPr>
        <p:txBody>
          <a:bodyPr/>
          <a:lstStyle/>
          <a:p>
            <a:r>
              <a:rPr lang="en-US" altLang="en-US" sz="2400" b="1" dirty="0">
                <a:latin typeface="Times New Roman" panose="02020603050405020304" pitchFamily="18" charset="0"/>
                <a:cs typeface="Times New Roman" panose="02020603050405020304" pitchFamily="18" charset="0"/>
              </a:rPr>
              <a:t>Quantitative Data (</a:t>
            </a:r>
            <a:r>
              <a:rPr lang="en-IN" sz="2400" dirty="0">
                <a:latin typeface="Times New Roman" panose="02020603050405020304" pitchFamily="18" charset="0"/>
                <a:cs typeface="Times New Roman" panose="02020603050405020304" pitchFamily="18" charset="0"/>
              </a:rPr>
              <a:t>Numerical)</a:t>
            </a:r>
          </a:p>
        </p:txBody>
      </p:sp>
      <p:sp>
        <p:nvSpPr>
          <p:cNvPr id="3" name="Text Placeholder 2">
            <a:extLst>
              <a:ext uri="{FF2B5EF4-FFF2-40B4-BE49-F238E27FC236}">
                <a16:creationId xmlns:a16="http://schemas.microsoft.com/office/drawing/2014/main" id="{34AB089E-F7D7-48D6-3F61-0755A766A016}"/>
              </a:ext>
            </a:extLst>
          </p:cNvPr>
          <p:cNvSpPr>
            <a:spLocks noGrp="1"/>
          </p:cNvSpPr>
          <p:nvPr>
            <p:ph type="body" idx="1"/>
          </p:nvPr>
        </p:nvSpPr>
        <p:spPr>
          <a:xfrm>
            <a:off x="819150" y="1524000"/>
            <a:ext cx="4237954" cy="2914725"/>
          </a:xfrm>
        </p:spPr>
        <p:txBody>
          <a:bodyPr/>
          <a:lstStyle/>
          <a:p>
            <a:pPr algn="just"/>
            <a:r>
              <a:rPr lang="en-IN" sz="1400" dirty="0">
                <a:solidFill>
                  <a:schemeClr val="tx2">
                    <a:lumMod val="10000"/>
                  </a:schemeClr>
                </a:solidFill>
                <a:latin typeface="Times New Roman" panose="02020603050405020304" pitchFamily="18" charset="0"/>
                <a:cs typeface="Times New Roman" panose="02020603050405020304" pitchFamily="18" charset="0"/>
              </a:rPr>
              <a:t>Represents numbers and quantities.</a:t>
            </a:r>
          </a:p>
          <a:p>
            <a:pPr algn="just"/>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Types :</a:t>
            </a:r>
          </a:p>
          <a:p>
            <a:pPr marL="146050" indent="0" algn="just">
              <a:buNone/>
            </a:pP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a:p>
            <a:pPr marL="146050" lvl="0" indent="0" algn="just">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1.Discrete Data:</a:t>
            </a:r>
            <a:r>
              <a:rPr lang="en-IN" sz="1400" dirty="0">
                <a:solidFill>
                  <a:schemeClr val="tx2">
                    <a:lumMod val="10000"/>
                  </a:schemeClr>
                </a:solidFill>
                <a:latin typeface="Times New Roman" panose="02020603050405020304" pitchFamily="18" charset="0"/>
                <a:cs typeface="Times New Roman" panose="02020603050405020304" pitchFamily="18" charset="0"/>
              </a:rPr>
              <a:t> Countable values </a:t>
            </a:r>
          </a:p>
          <a:p>
            <a:pPr marL="146050" lvl="0" indent="0" algn="just">
              <a:buNone/>
            </a:pPr>
            <a:r>
              <a:rPr lang="en-IN" sz="1400" dirty="0">
                <a:solidFill>
                  <a:schemeClr val="tx2">
                    <a:lumMod val="10000"/>
                  </a:schemeClr>
                </a:solidFill>
                <a:latin typeface="Times New Roman" panose="02020603050405020304" pitchFamily="18" charset="0"/>
                <a:cs typeface="Times New Roman" panose="02020603050405020304" pitchFamily="18" charset="0"/>
              </a:rPr>
              <a:t>Example: Number of students in a class</a:t>
            </a:r>
          </a:p>
          <a:p>
            <a:pPr marL="146050" lvl="0" indent="0" algn="just">
              <a:buNone/>
            </a:pP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a:p>
            <a:pPr marL="146050" lvl="0" indent="0" algn="just">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2.Continuous Data:</a:t>
            </a:r>
            <a:r>
              <a:rPr lang="en-IN" sz="1400" dirty="0">
                <a:solidFill>
                  <a:schemeClr val="tx2">
                    <a:lumMod val="10000"/>
                  </a:schemeClr>
                </a:solidFill>
                <a:latin typeface="Times New Roman" panose="02020603050405020304" pitchFamily="18" charset="0"/>
                <a:cs typeface="Times New Roman" panose="02020603050405020304" pitchFamily="18" charset="0"/>
              </a:rPr>
              <a:t> Measurable values </a:t>
            </a:r>
          </a:p>
          <a:p>
            <a:pPr marL="146050" lvl="0" indent="0" algn="just">
              <a:buNone/>
            </a:pPr>
            <a:r>
              <a:rPr lang="en-IN" sz="1400" dirty="0">
                <a:solidFill>
                  <a:schemeClr val="tx2">
                    <a:lumMod val="10000"/>
                  </a:schemeClr>
                </a:solidFill>
                <a:latin typeface="Times New Roman" panose="02020603050405020304" pitchFamily="18" charset="0"/>
                <a:cs typeface="Times New Roman" panose="02020603050405020304" pitchFamily="18" charset="0"/>
              </a:rPr>
              <a:t>Example: height, weight, temperature</a:t>
            </a:r>
          </a:p>
        </p:txBody>
      </p:sp>
      <p:pic>
        <p:nvPicPr>
          <p:cNvPr id="6" name="Picture 5">
            <a:extLst>
              <a:ext uri="{FF2B5EF4-FFF2-40B4-BE49-F238E27FC236}">
                <a16:creationId xmlns:a16="http://schemas.microsoft.com/office/drawing/2014/main" id="{E35E19BC-F87F-A204-BC3E-63E9FFDA0885}"/>
              </a:ext>
            </a:extLst>
          </p:cNvPr>
          <p:cNvPicPr>
            <a:picLocks noChangeAspect="1"/>
          </p:cNvPicPr>
          <p:nvPr/>
        </p:nvPicPr>
        <p:blipFill>
          <a:blip r:embed="rId3"/>
          <a:stretch>
            <a:fillRect/>
          </a:stretch>
        </p:blipFill>
        <p:spPr>
          <a:xfrm>
            <a:off x="5168721" y="1566929"/>
            <a:ext cx="3348507" cy="2944969"/>
          </a:xfrm>
          <a:prstGeom prst="rect">
            <a:avLst/>
          </a:prstGeom>
        </p:spPr>
      </p:pic>
    </p:spTree>
    <p:extLst>
      <p:ext uri="{BB962C8B-B14F-4D97-AF65-F5344CB8AC3E}">
        <p14:creationId xmlns:p14="http://schemas.microsoft.com/office/powerpoint/2010/main" val="211419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F748-2A9A-3690-6689-519253190D50}"/>
              </a:ext>
            </a:extLst>
          </p:cNvPr>
          <p:cNvSpPr>
            <a:spLocks noGrp="1"/>
          </p:cNvSpPr>
          <p:nvPr>
            <p:ph type="title"/>
          </p:nvPr>
        </p:nvSpPr>
        <p:spPr>
          <a:xfrm>
            <a:off x="819150" y="369194"/>
            <a:ext cx="7505700" cy="729804"/>
          </a:xfrm>
        </p:spPr>
        <p:txBody>
          <a:bodyPr/>
          <a:lstStyle/>
          <a:p>
            <a:r>
              <a:rPr lang="en-US" altLang="en-US" sz="2400" b="1" dirty="0">
                <a:latin typeface="Times New Roman" panose="02020603050405020304" pitchFamily="18" charset="0"/>
                <a:cs typeface="Times New Roman" panose="02020603050405020304" pitchFamily="18" charset="0"/>
              </a:rPr>
              <a:t>Qualitative Data (</a:t>
            </a:r>
            <a:r>
              <a:rPr lang="en-IN" sz="2400" dirty="0">
                <a:latin typeface="Times New Roman" panose="02020603050405020304" pitchFamily="18" charset="0"/>
                <a:cs typeface="Times New Roman" panose="02020603050405020304" pitchFamily="18" charset="0"/>
              </a:rPr>
              <a:t>Categorical)</a:t>
            </a:r>
          </a:p>
        </p:txBody>
      </p:sp>
      <p:sp>
        <p:nvSpPr>
          <p:cNvPr id="3" name="Text Placeholder 2">
            <a:extLst>
              <a:ext uri="{FF2B5EF4-FFF2-40B4-BE49-F238E27FC236}">
                <a16:creationId xmlns:a16="http://schemas.microsoft.com/office/drawing/2014/main" id="{89E653AE-72F7-9717-8F47-1CA9DD5B4386}"/>
              </a:ext>
            </a:extLst>
          </p:cNvPr>
          <p:cNvSpPr>
            <a:spLocks noGrp="1"/>
          </p:cNvSpPr>
          <p:nvPr>
            <p:ph type="body" idx="1"/>
          </p:nvPr>
        </p:nvSpPr>
        <p:spPr>
          <a:xfrm>
            <a:off x="819150" y="918693"/>
            <a:ext cx="5328365" cy="3726287"/>
          </a:xfrm>
        </p:spPr>
        <p:txBody>
          <a:bodyPr/>
          <a:lstStyle/>
          <a:p>
            <a:pPr marL="146050" indent="0" algn="just">
              <a:buNone/>
            </a:pPr>
            <a:r>
              <a:rPr lang="en-US" sz="1400" dirty="0">
                <a:solidFill>
                  <a:schemeClr val="tx2">
                    <a:lumMod val="10000"/>
                  </a:schemeClr>
                </a:solidFill>
                <a:latin typeface="Times New Roman" panose="02020603050405020304" pitchFamily="18" charset="0"/>
                <a:cs typeface="Times New Roman" panose="02020603050405020304" pitchFamily="18" charset="0"/>
              </a:rPr>
              <a:t>Qualitative data represents qualities, categories, or labels, not numbers.</a:t>
            </a:r>
          </a:p>
          <a:p>
            <a:pPr marL="146050" indent="0" algn="just">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Examples:</a:t>
            </a:r>
            <a:r>
              <a:rPr lang="en-US" sz="1400" dirty="0">
                <a:solidFill>
                  <a:schemeClr val="tx2">
                    <a:lumMod val="10000"/>
                  </a:schemeClr>
                </a:solidFill>
                <a:latin typeface="Times New Roman" panose="02020603050405020304" pitchFamily="18" charset="0"/>
                <a:cs typeface="Times New Roman" panose="02020603050405020304" pitchFamily="18" charset="0"/>
              </a:rPr>
              <a:t> Gender (Male/Female), Blood Group (A, B, AB, O)</a:t>
            </a:r>
          </a:p>
          <a:p>
            <a:pPr algn="just"/>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Types of Qualitative Data:</a:t>
            </a:r>
          </a:p>
          <a:p>
            <a:pPr algn="just"/>
            <a:r>
              <a:rPr lang="en-US" sz="1400" b="1" dirty="0">
                <a:solidFill>
                  <a:schemeClr val="tx2">
                    <a:lumMod val="10000"/>
                  </a:schemeClr>
                </a:solidFill>
                <a:latin typeface="Times New Roman" panose="02020603050405020304" pitchFamily="18" charset="0"/>
                <a:cs typeface="Times New Roman" panose="02020603050405020304" pitchFamily="18" charset="0"/>
              </a:rPr>
              <a:t>Nominal Data</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sz="1400" dirty="0">
                <a:solidFill>
                  <a:schemeClr val="tx2">
                    <a:lumMod val="10000"/>
                  </a:schemeClr>
                </a:solidFill>
                <a:latin typeface="Times New Roman" panose="02020603050405020304" pitchFamily="18" charset="0"/>
                <a:cs typeface="Times New Roman" panose="02020603050405020304" pitchFamily="18" charset="0"/>
              </a:rPr>
              <a:t>Categories without any order or ranking.</a:t>
            </a:r>
          </a:p>
          <a:p>
            <a:pPr algn="just"/>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Colors (Red, Blue, Green), Blood Group (A, B, AB, O)</a:t>
            </a:r>
          </a:p>
          <a:p>
            <a:pPr algn="just"/>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sz="1400" b="1" dirty="0">
                <a:solidFill>
                  <a:schemeClr val="tx2">
                    <a:lumMod val="10000"/>
                  </a:schemeClr>
                </a:solidFill>
                <a:latin typeface="Times New Roman" panose="02020603050405020304" pitchFamily="18" charset="0"/>
                <a:cs typeface="Times New Roman" panose="02020603050405020304" pitchFamily="18" charset="0"/>
              </a:rPr>
              <a:t>Ordinal Data</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sz="1400" dirty="0">
                <a:solidFill>
                  <a:schemeClr val="tx2">
                    <a:lumMod val="10000"/>
                  </a:schemeClr>
                </a:solidFill>
                <a:latin typeface="Times New Roman" panose="02020603050405020304" pitchFamily="18" charset="0"/>
                <a:cs typeface="Times New Roman" panose="02020603050405020304" pitchFamily="18" charset="0"/>
              </a:rPr>
              <a:t>Categories with a natural order or ranking, but differences are not measurable.</a:t>
            </a:r>
          </a:p>
          <a:p>
            <a:pPr algn="just"/>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Education Level (High School &lt; Bachelor &lt; Master)</a:t>
            </a:r>
          </a:p>
          <a:p>
            <a:endParaRPr lang="en-IN" dirty="0"/>
          </a:p>
        </p:txBody>
      </p:sp>
      <p:pic>
        <p:nvPicPr>
          <p:cNvPr id="5" name="Picture 4">
            <a:extLst>
              <a:ext uri="{FF2B5EF4-FFF2-40B4-BE49-F238E27FC236}">
                <a16:creationId xmlns:a16="http://schemas.microsoft.com/office/drawing/2014/main" id="{B86932CA-CCE5-2D7F-175D-114CC49265F1}"/>
              </a:ext>
            </a:extLst>
          </p:cNvPr>
          <p:cNvPicPr>
            <a:picLocks noChangeAspect="1"/>
          </p:cNvPicPr>
          <p:nvPr/>
        </p:nvPicPr>
        <p:blipFill>
          <a:blip r:embed="rId2"/>
          <a:stretch>
            <a:fillRect/>
          </a:stretch>
        </p:blipFill>
        <p:spPr>
          <a:xfrm>
            <a:off x="6194738" y="3855611"/>
            <a:ext cx="2584778" cy="918695"/>
          </a:xfrm>
          <a:prstGeom prst="rect">
            <a:avLst/>
          </a:prstGeom>
        </p:spPr>
      </p:pic>
      <p:pic>
        <p:nvPicPr>
          <p:cNvPr id="7" name="Picture 6">
            <a:extLst>
              <a:ext uri="{FF2B5EF4-FFF2-40B4-BE49-F238E27FC236}">
                <a16:creationId xmlns:a16="http://schemas.microsoft.com/office/drawing/2014/main" id="{572AA3D7-0A22-6480-E1A4-58C5979070D2}"/>
              </a:ext>
            </a:extLst>
          </p:cNvPr>
          <p:cNvPicPr>
            <a:picLocks noChangeAspect="1"/>
          </p:cNvPicPr>
          <p:nvPr/>
        </p:nvPicPr>
        <p:blipFill>
          <a:blip r:embed="rId3"/>
          <a:stretch>
            <a:fillRect/>
          </a:stretch>
        </p:blipFill>
        <p:spPr>
          <a:xfrm>
            <a:off x="6246253" y="1315246"/>
            <a:ext cx="2013397" cy="2324117"/>
          </a:xfrm>
          <a:prstGeom prst="rect">
            <a:avLst/>
          </a:prstGeom>
        </p:spPr>
      </p:pic>
    </p:spTree>
    <p:extLst>
      <p:ext uri="{BB962C8B-B14F-4D97-AF65-F5344CB8AC3E}">
        <p14:creationId xmlns:p14="http://schemas.microsoft.com/office/powerpoint/2010/main" val="201307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A5A9-3CBE-4C9C-E5BD-DBB435D58044}"/>
              </a:ext>
            </a:extLst>
          </p:cNvPr>
          <p:cNvSpPr>
            <a:spLocks noGrp="1"/>
          </p:cNvSpPr>
          <p:nvPr>
            <p:ph type="title"/>
          </p:nvPr>
        </p:nvSpPr>
        <p:spPr>
          <a:xfrm>
            <a:off x="819150" y="442175"/>
            <a:ext cx="7505700" cy="596721"/>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49807A56-A40D-9368-89A3-FC02B2756290}"/>
              </a:ext>
            </a:extLst>
          </p:cNvPr>
          <p:cNvSpPr>
            <a:spLocks noGrp="1"/>
          </p:cNvSpPr>
          <p:nvPr>
            <p:ph type="body" idx="1"/>
          </p:nvPr>
        </p:nvSpPr>
        <p:spPr>
          <a:xfrm>
            <a:off x="819150" y="1120462"/>
            <a:ext cx="7505700" cy="3580863"/>
          </a:xfrm>
        </p:spPr>
        <p:txBody>
          <a:bodyPr/>
          <a:lstStyle/>
          <a:p>
            <a:pPr marL="146050" indent="0">
              <a:buNone/>
            </a:pPr>
            <a:r>
              <a:rPr lang="en-IN" sz="1400" b="1" dirty="0">
                <a:latin typeface="Times New Roman" panose="02020603050405020304" pitchFamily="18" charset="0"/>
                <a:cs typeface="Times New Roman" panose="02020603050405020304" pitchFamily="18" charset="0"/>
              </a:rPr>
              <a:t>1</a:t>
            </a:r>
            <a:r>
              <a:rPr lang="en-IN" sz="1400" b="1" dirty="0">
                <a:solidFill>
                  <a:schemeClr val="tx2">
                    <a:lumMod val="10000"/>
                  </a:schemeClr>
                </a:solidFill>
                <a:latin typeface="Times New Roman" panose="02020603050405020304" pitchFamily="18" charset="0"/>
                <a:cs typeface="Times New Roman" panose="02020603050405020304" pitchFamily="18" charset="0"/>
              </a:rPr>
              <a:t>. What is the difference between qualitative and quantitative data?</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Qualitative data: Describes qualities or categories, usually non-numeric. </a:t>
            </a:r>
          </a:p>
          <a:p>
            <a:pPr marL="146050" lvl="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          Example: Eye colour, gender, type of car.</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Quantitative data: Measures numbers or amounts, numeric in nature.</a:t>
            </a:r>
          </a:p>
          <a:p>
            <a:pPr marL="146050" lvl="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           Example: Age, height, salary.</a:t>
            </a:r>
          </a:p>
          <a:p>
            <a:pPr marL="146050" lvl="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Explain discrete vs continuous data with examples.</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Discrete data: Can take only specific values (countable).</a:t>
            </a:r>
          </a:p>
          <a:p>
            <a:pPr marL="146050" lvl="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           Example: Number of students in a class, number of cars.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Continuous data: Can take any value within a range (measurable).</a:t>
            </a:r>
          </a:p>
          <a:p>
            <a:pPr marL="146050" lvl="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           Example: Height, weight, temperature.</a:t>
            </a:r>
          </a:p>
          <a:p>
            <a:pPr marL="146050" lvl="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endParaRPr lang="en-IN" dirty="0"/>
          </a:p>
        </p:txBody>
      </p:sp>
    </p:spTree>
    <p:extLst>
      <p:ext uri="{BB962C8B-B14F-4D97-AF65-F5344CB8AC3E}">
        <p14:creationId xmlns:p14="http://schemas.microsoft.com/office/powerpoint/2010/main" val="4007838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BE9C-3FBE-609D-1EBC-449B726B08F6}"/>
              </a:ext>
            </a:extLst>
          </p:cNvPr>
          <p:cNvSpPr>
            <a:spLocks noGrp="1"/>
          </p:cNvSpPr>
          <p:nvPr>
            <p:ph type="title"/>
          </p:nvPr>
        </p:nvSpPr>
        <p:spPr>
          <a:xfrm>
            <a:off x="819150" y="386367"/>
            <a:ext cx="7505700" cy="4486140"/>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What is the difference between nominal and ordinal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Nominal data:</a:t>
            </a:r>
            <a:r>
              <a:rPr lang="en-IN" sz="1400" dirty="0">
                <a:solidFill>
                  <a:schemeClr val="tx2">
                    <a:lumMod val="10000"/>
                  </a:schemeClr>
                </a:solidFill>
                <a:latin typeface="Times New Roman" panose="02020603050405020304" pitchFamily="18" charset="0"/>
                <a:cs typeface="Times New Roman" panose="02020603050405020304" pitchFamily="18" charset="0"/>
              </a:rPr>
              <a:t> Categories </a:t>
            </a:r>
            <a:r>
              <a:rPr lang="en-IN" sz="1400" b="1" dirty="0">
                <a:solidFill>
                  <a:schemeClr val="tx2">
                    <a:lumMod val="10000"/>
                  </a:schemeClr>
                </a:solidFill>
                <a:latin typeface="Times New Roman" panose="02020603050405020304" pitchFamily="18" charset="0"/>
                <a:cs typeface="Times New Roman" panose="02020603050405020304" pitchFamily="18" charset="0"/>
              </a:rPr>
              <a:t>without any order</a:t>
            </a:r>
            <a:r>
              <a:rPr lang="en-IN" sz="1400" dirty="0">
                <a:solidFill>
                  <a:schemeClr val="tx2">
                    <a:lumMod val="10000"/>
                  </a:schemeClr>
                </a:solidFill>
                <a:latin typeface="Times New Roman" panose="02020603050405020304" pitchFamily="18" charset="0"/>
                <a:cs typeface="Times New Roman" panose="02020603050405020304" pitchFamily="18" charset="0"/>
              </a:rPr>
              <a: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Blood type (A, B, AB, O), favourite color.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Ordinal data: Categories with a meaningful order, but differences between values are not exact.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Ratings (poor, average, good, excellent).</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Give real-world examples of categorical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Gender (Male/Female)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Car brands (Toyota, Honda, Ford)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Education level (High School, Bachelor, Master)</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Why is it important to classify data types correctly before analysis?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Correct classification ensures proper statistical methods and visualizations are used.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Wrong classification can lead to incorrect conclusions.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Using mean for categorical data like color makes no sense.</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6. How would you handle ordinal data in analysis?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Ordinal data can be analyzed using: Median or mode (measures of central tendency).</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Bar charts or stacked charts for visualization.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Assign numeric ranks if needed, but be careful: differences between ranks may not be equal.</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dirty="0">
                <a:solidFill>
                  <a:schemeClr val="tx2">
                    <a:lumMod val="10000"/>
                  </a:schemeClr>
                </a:solidFill>
              </a:rPr>
              <a:t> </a:t>
            </a:r>
            <a:br>
              <a:rPr lang="en-IN" dirty="0">
                <a:solidFill>
                  <a:schemeClr val="tx2">
                    <a:lumMod val="10000"/>
                  </a:schemeClr>
                </a:solidFill>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544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727650" y="161300"/>
            <a:ext cx="7688700" cy="639600"/>
          </a:xfrm>
          <a:prstGeom prst="rect">
            <a:avLst/>
          </a:prstGeom>
          <a:noFill/>
          <a:ln>
            <a:noFill/>
          </a:ln>
        </p:spPr>
        <p:txBody>
          <a:bodyPr spcFirstLastPara="1" wrap="square" lIns="91425" tIns="91425" rIns="91425" bIns="91425" anchor="t" anchorCtr="0">
            <a:noAutofit/>
          </a:bodyPr>
          <a:lstStyle/>
          <a:p>
            <a:pPr marL="457200" lvl="0" indent="-419100" algn="ctr" rtl="0">
              <a:lnSpc>
                <a:spcPct val="100000"/>
              </a:lnSpc>
              <a:spcBef>
                <a:spcPts val="0"/>
              </a:spcBef>
              <a:spcAft>
                <a:spcPts val="0"/>
              </a:spcAft>
              <a:buClr>
                <a:srgbClr val="000000"/>
              </a:buClr>
              <a:buSzPts val="3000"/>
              <a:buChar char="❖"/>
            </a:pPr>
            <a:r>
              <a:rPr lang="en-GB" sz="2400" b="1" dirty="0">
                <a:solidFill>
                  <a:srgbClr val="000000"/>
                </a:solidFill>
              </a:rPr>
              <a:t>CONTENTS</a:t>
            </a:r>
            <a:endParaRPr sz="2400" b="1" dirty="0">
              <a:solidFill>
                <a:srgbClr val="000000"/>
              </a:solidFill>
            </a:endParaRPr>
          </a:p>
          <a:p>
            <a:pPr marL="457200" lvl="0" indent="-228600" algn="ctr" rtl="0">
              <a:lnSpc>
                <a:spcPct val="100000"/>
              </a:lnSpc>
              <a:spcBef>
                <a:spcPts val="0"/>
              </a:spcBef>
              <a:spcAft>
                <a:spcPts val="0"/>
              </a:spcAft>
              <a:buClr>
                <a:srgbClr val="000000"/>
              </a:buClr>
              <a:buSzPts val="3000"/>
              <a:buNone/>
            </a:pPr>
            <a:endParaRPr b="1" dirty="0">
              <a:solidFill>
                <a:srgbClr val="000000"/>
              </a:solidFill>
            </a:endParaRPr>
          </a:p>
        </p:txBody>
      </p:sp>
      <p:sp>
        <p:nvSpPr>
          <p:cNvPr id="141" name="Google Shape;141;p14"/>
          <p:cNvSpPr txBox="1">
            <a:spLocks noGrp="1"/>
          </p:cNvSpPr>
          <p:nvPr>
            <p:ph type="body" idx="1"/>
          </p:nvPr>
        </p:nvSpPr>
        <p:spPr>
          <a:xfrm>
            <a:off x="586607" y="558085"/>
            <a:ext cx="8099700" cy="4361645"/>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1600"/>
              </a:spcBef>
              <a:spcAft>
                <a:spcPts val="0"/>
              </a:spcAft>
              <a:buSzPts val="1300"/>
              <a:buFont typeface="+mj-lt"/>
              <a:buAutoNum type="arabicPeriod"/>
            </a:pPr>
            <a:r>
              <a:rPr lang="en-IN" sz="1200" dirty="0">
                <a:solidFill>
                  <a:schemeClr val="tx2">
                    <a:lumMod val="10000"/>
                  </a:schemeClr>
                </a:solidFill>
                <a:latin typeface="Times New Roman" panose="02020603050405020304" pitchFamily="18" charset="0"/>
                <a:cs typeface="Times New Roman" panose="02020603050405020304" pitchFamily="18" charset="0"/>
              </a:rPr>
              <a:t>Introduction</a:t>
            </a:r>
          </a:p>
          <a:p>
            <a:pPr marL="342900" lvl="0" indent="-342900" algn="l" rtl="0">
              <a:lnSpc>
                <a:spcPct val="100000"/>
              </a:lnSpc>
              <a:spcBef>
                <a:spcPts val="1600"/>
              </a:spcBef>
              <a:spcAft>
                <a:spcPts val="0"/>
              </a:spcAft>
              <a:buSzPts val="1300"/>
              <a:buFont typeface="+mj-lt"/>
              <a:buAutoNum type="arabicPeriod"/>
            </a:pPr>
            <a:r>
              <a:rPr lang="en-IN" sz="1200" dirty="0">
                <a:solidFill>
                  <a:schemeClr val="tx2">
                    <a:lumMod val="10000"/>
                  </a:schemeClr>
                </a:solidFill>
                <a:latin typeface="Times New Roman" panose="02020603050405020304" pitchFamily="18" charset="0"/>
                <a:cs typeface="Times New Roman" panose="02020603050405020304" pitchFamily="18" charset="0"/>
              </a:rPr>
              <a:t>Population and Sample</a:t>
            </a:r>
          </a:p>
          <a:p>
            <a:pPr marL="342900" lvl="0" indent="-342900" algn="l" rtl="0">
              <a:lnSpc>
                <a:spcPct val="100000"/>
              </a:lnSpc>
              <a:spcBef>
                <a:spcPts val="1600"/>
              </a:spcBef>
              <a:spcAft>
                <a:spcPts val="0"/>
              </a:spcAft>
              <a:buSzPts val="1300"/>
              <a:buFont typeface="+mj-lt"/>
              <a:buAutoNum type="arabicPeriod"/>
            </a:pPr>
            <a:r>
              <a:rPr lang="en-IN" sz="1200" dirty="0">
                <a:solidFill>
                  <a:schemeClr val="tx2">
                    <a:lumMod val="10000"/>
                  </a:schemeClr>
                </a:solidFill>
                <a:latin typeface="Times New Roman" panose="02020603050405020304" pitchFamily="18" charset="0"/>
                <a:cs typeface="Times New Roman" panose="02020603050405020304" pitchFamily="18" charset="0"/>
              </a:rPr>
              <a:t>Sampling Techniques</a:t>
            </a:r>
          </a:p>
          <a:p>
            <a:pPr marL="342900" lvl="0" indent="-342900" algn="l" rtl="0">
              <a:lnSpc>
                <a:spcPct val="100000"/>
              </a:lnSpc>
              <a:spcBef>
                <a:spcPts val="1600"/>
              </a:spcBef>
              <a:spcAft>
                <a:spcPts val="0"/>
              </a:spcAft>
              <a:buSzPts val="1300"/>
              <a:buFont typeface="+mj-lt"/>
              <a:buAutoNum type="arabicPeriod"/>
            </a:pPr>
            <a:r>
              <a:rPr lang="en-IN" sz="1200" dirty="0">
                <a:solidFill>
                  <a:schemeClr val="tx2">
                    <a:lumMod val="10000"/>
                  </a:schemeClr>
                </a:solidFill>
                <a:latin typeface="Times New Roman" panose="02020603050405020304" pitchFamily="18" charset="0"/>
                <a:cs typeface="Times New Roman" panose="02020603050405020304" pitchFamily="18" charset="0"/>
              </a:rPr>
              <a:t>Data</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Statistical Measures</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Measures of Dispersion</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Correlation</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Graphs for Statistical Analysis</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Percentile and Quartile</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Five-Number Summary</a:t>
            </a:r>
          </a:p>
          <a:p>
            <a:pPr marL="342900" lvl="0" indent="-342900">
              <a:lnSpc>
                <a:spcPct val="100000"/>
              </a:lnSpc>
              <a:spcBef>
                <a:spcPts val="1600"/>
              </a:spcBef>
              <a:buFont typeface="+mj-lt"/>
              <a:buAutoNum type="arabicPeriod"/>
            </a:pPr>
            <a:r>
              <a:rPr lang="en-IN" sz="1200" dirty="0">
                <a:latin typeface="Times New Roman" panose="02020603050405020304" pitchFamily="18" charset="0"/>
                <a:cs typeface="Times New Roman" panose="02020603050405020304" pitchFamily="18" charset="0"/>
              </a:rPr>
              <a:t>Probability</a:t>
            </a:r>
          </a:p>
          <a:p>
            <a:pPr marL="342900" lvl="0" indent="-342900">
              <a:lnSpc>
                <a:spcPct val="100000"/>
              </a:lnSpc>
              <a:spcBef>
                <a:spcPts val="1600"/>
              </a:spcBef>
              <a:buFont typeface="+mj-lt"/>
              <a:buAutoNum type="arabicPeriod"/>
            </a:pPr>
            <a:endParaRPr lang="en-IN" sz="1200" dirty="0">
              <a:latin typeface="Times New Roman" panose="02020603050405020304" pitchFamily="18" charset="0"/>
              <a:cs typeface="Times New Roman" panose="02020603050405020304" pitchFamily="18" charset="0"/>
            </a:endParaRPr>
          </a:p>
          <a:p>
            <a:pPr marL="342900" lvl="0" indent="-342900">
              <a:lnSpc>
                <a:spcPct val="100000"/>
              </a:lnSpc>
              <a:spcBef>
                <a:spcPts val="1600"/>
              </a:spcBef>
              <a:buFont typeface="+mj-lt"/>
              <a:buAutoNum type="arabicPeriod"/>
            </a:pPr>
            <a:endParaRPr lang="en-IN" sz="1200" dirty="0">
              <a:latin typeface="Times New Roman" panose="02020603050405020304" pitchFamily="18" charset="0"/>
              <a:cs typeface="Times New Roman" panose="02020603050405020304" pitchFamily="18" charset="0"/>
            </a:endParaRPr>
          </a:p>
          <a:p>
            <a:pPr marL="342900" lvl="0" indent="-342900">
              <a:lnSpc>
                <a:spcPct val="100000"/>
              </a:lnSpc>
              <a:spcBef>
                <a:spcPts val="1600"/>
              </a:spcBef>
              <a:buFont typeface="+mj-lt"/>
              <a:buAutoNum type="arabicPeriod"/>
            </a:pPr>
            <a:endParaRPr lang="en-IN" sz="1400" dirty="0">
              <a:latin typeface="Times New Roman" panose="02020603050405020304" pitchFamily="18" charset="0"/>
              <a:cs typeface="Times New Roman" panose="02020603050405020304" pitchFamily="18" charset="0"/>
            </a:endParaRPr>
          </a:p>
          <a:p>
            <a:pPr marL="342900" lvl="0" indent="-342900">
              <a:lnSpc>
                <a:spcPct val="100000"/>
              </a:lnSpc>
              <a:spcBef>
                <a:spcPts val="1600"/>
              </a:spcBef>
              <a:buFont typeface="+mj-lt"/>
              <a:buAutoNum type="arabicPeriod"/>
            </a:pPr>
            <a:endParaRPr lang="en-IN" sz="1400" dirty="0">
              <a:latin typeface="Times New Roman" panose="02020603050405020304" pitchFamily="18" charset="0"/>
              <a:cs typeface="Times New Roman" panose="02020603050405020304" pitchFamily="18" charset="0"/>
            </a:endParaRPr>
          </a:p>
          <a:p>
            <a:pPr marL="342900" lvl="0" indent="-342900" algn="l" rtl="0">
              <a:lnSpc>
                <a:spcPct val="100000"/>
              </a:lnSpc>
              <a:spcBef>
                <a:spcPts val="1600"/>
              </a:spcBef>
              <a:spcAft>
                <a:spcPts val="0"/>
              </a:spcAft>
              <a:buSzPts val="1300"/>
              <a:buFont typeface="+mj-lt"/>
              <a:buAutoNum type="arabicPeriod"/>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342900" lvl="0" indent="-342900" algn="l" rtl="0">
              <a:lnSpc>
                <a:spcPct val="100000"/>
              </a:lnSpc>
              <a:spcBef>
                <a:spcPts val="1600"/>
              </a:spcBef>
              <a:spcAft>
                <a:spcPts val="0"/>
              </a:spcAft>
              <a:buSzPts val="1300"/>
              <a:buFont typeface="+mj-lt"/>
              <a:buAutoNum type="arabicPeriod"/>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342900" lvl="0" indent="-342900" algn="l" rtl="0">
              <a:lnSpc>
                <a:spcPct val="100000"/>
              </a:lnSpc>
              <a:spcBef>
                <a:spcPts val="1600"/>
              </a:spcBef>
              <a:spcAft>
                <a:spcPts val="0"/>
              </a:spcAft>
              <a:buSzPts val="1300"/>
              <a:buFont typeface="+mj-lt"/>
              <a:buAutoNum type="arabicPeriod"/>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6FE5-1D94-1DA7-240A-622EEA8FAC81}"/>
              </a:ext>
            </a:extLst>
          </p:cNvPr>
          <p:cNvSpPr>
            <a:spLocks noGrp="1"/>
          </p:cNvSpPr>
          <p:nvPr>
            <p:ph type="title"/>
          </p:nvPr>
        </p:nvSpPr>
        <p:spPr>
          <a:xfrm>
            <a:off x="819150" y="601014"/>
            <a:ext cx="7505700" cy="1013138"/>
          </a:xfrm>
        </p:spPr>
        <p:txBody>
          <a:bodyPr/>
          <a:lstStyle/>
          <a:p>
            <a:r>
              <a:rPr lang="en-IN" sz="2400" b="1" dirty="0">
                <a:latin typeface="Times New Roman" panose="02020603050405020304" pitchFamily="18" charset="0"/>
                <a:cs typeface="Times New Roman" panose="02020603050405020304" pitchFamily="18" charset="0"/>
              </a:rPr>
              <a:t>5.Statistical Measures</a:t>
            </a:r>
          </a:p>
        </p:txBody>
      </p:sp>
      <p:sp>
        <p:nvSpPr>
          <p:cNvPr id="3" name="Text Placeholder 2">
            <a:extLst>
              <a:ext uri="{FF2B5EF4-FFF2-40B4-BE49-F238E27FC236}">
                <a16:creationId xmlns:a16="http://schemas.microsoft.com/office/drawing/2014/main" id="{BE773D4A-8D50-D606-EF30-DA144B061AB1}"/>
              </a:ext>
            </a:extLst>
          </p:cNvPr>
          <p:cNvSpPr>
            <a:spLocks noGrp="1"/>
          </p:cNvSpPr>
          <p:nvPr>
            <p:ph type="body" idx="1"/>
          </p:nvPr>
        </p:nvSpPr>
        <p:spPr>
          <a:xfrm>
            <a:off x="819150" y="1249251"/>
            <a:ext cx="7505700" cy="3365679"/>
          </a:xfrm>
        </p:spPr>
        <p:txBody>
          <a:bodyPr/>
          <a:lstStyle/>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1. Measure Of Central Tendency</a:t>
            </a:r>
          </a:p>
          <a:p>
            <a:pPr marL="146050" indent="0">
              <a:buNone/>
            </a:pPr>
            <a:endParaRPr lang="en-US" sz="1400" b="1" dirty="0">
              <a:solidFill>
                <a:schemeClr val="tx2">
                  <a:lumMod val="10000"/>
                </a:schemeClr>
              </a:solidFill>
              <a:latin typeface="Times New Roman" panose="02020603050405020304" pitchFamily="18" charset="0"/>
              <a:cs typeface="Times New Roman" panose="02020603050405020304" pitchFamily="18" charset="0"/>
            </a:endParaRPr>
          </a:p>
          <a:p>
            <a:r>
              <a:rPr lang="en-US" sz="1400" b="1" dirty="0">
                <a:solidFill>
                  <a:schemeClr val="tx2">
                    <a:lumMod val="10000"/>
                  </a:schemeClr>
                </a:solidFill>
                <a:latin typeface="Times New Roman" panose="02020603050405020304" pitchFamily="18" charset="0"/>
                <a:cs typeface="Times New Roman" panose="02020603050405020304" pitchFamily="18" charset="0"/>
              </a:rPr>
              <a:t>Central Tendency</a:t>
            </a:r>
            <a:r>
              <a:rPr lang="en-US" sz="1400" dirty="0">
                <a:solidFill>
                  <a:schemeClr val="tx2">
                    <a:lumMod val="10000"/>
                  </a:schemeClr>
                </a:solidFill>
                <a:latin typeface="Times New Roman" panose="02020603050405020304" pitchFamily="18" charset="0"/>
                <a:cs typeface="Times New Roman" panose="02020603050405020304" pitchFamily="18" charset="0"/>
              </a:rPr>
              <a:t> is a statistical measure that identifies a single value as the representative of an entire dataset.</a:t>
            </a:r>
          </a:p>
          <a:p>
            <a:r>
              <a:rPr lang="en-US" sz="1400" dirty="0">
                <a:solidFill>
                  <a:schemeClr val="tx2">
                    <a:lumMod val="10000"/>
                  </a:schemeClr>
                </a:solidFill>
                <a:latin typeface="Times New Roman" panose="02020603050405020304" pitchFamily="18" charset="0"/>
                <a:cs typeface="Times New Roman" panose="02020603050405020304" pitchFamily="18" charset="0"/>
              </a:rPr>
              <a:t>Central tendency means central value of a statistical series.</a:t>
            </a:r>
          </a:p>
          <a:p>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IN" sz="1400" dirty="0">
              <a:solidFill>
                <a:schemeClr val="tx2">
                  <a:lumMod val="10000"/>
                </a:schemeClr>
              </a:solidFill>
            </a:endParaRPr>
          </a:p>
          <a:p>
            <a:endParaRPr lang="en-IN" dirty="0"/>
          </a:p>
        </p:txBody>
      </p:sp>
      <p:pic>
        <p:nvPicPr>
          <p:cNvPr id="7" name="Picture 6">
            <a:extLst>
              <a:ext uri="{FF2B5EF4-FFF2-40B4-BE49-F238E27FC236}">
                <a16:creationId xmlns:a16="http://schemas.microsoft.com/office/drawing/2014/main" id="{0BB54158-1A00-4A42-F253-D835631795B5}"/>
              </a:ext>
            </a:extLst>
          </p:cNvPr>
          <p:cNvPicPr>
            <a:picLocks noChangeAspect="1"/>
          </p:cNvPicPr>
          <p:nvPr/>
        </p:nvPicPr>
        <p:blipFill>
          <a:blip r:embed="rId2"/>
          <a:stretch>
            <a:fillRect/>
          </a:stretch>
        </p:blipFill>
        <p:spPr>
          <a:xfrm>
            <a:off x="1657083" y="2773251"/>
            <a:ext cx="5696754" cy="1659165"/>
          </a:xfrm>
          <a:prstGeom prst="rect">
            <a:avLst/>
          </a:prstGeom>
        </p:spPr>
      </p:pic>
    </p:spTree>
    <p:extLst>
      <p:ext uri="{BB962C8B-B14F-4D97-AF65-F5344CB8AC3E}">
        <p14:creationId xmlns:p14="http://schemas.microsoft.com/office/powerpoint/2010/main" val="1527453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5C6A-CD5D-263D-0EA4-9E5D2D23000F}"/>
              </a:ext>
            </a:extLst>
          </p:cNvPr>
          <p:cNvSpPr>
            <a:spLocks noGrp="1"/>
          </p:cNvSpPr>
          <p:nvPr>
            <p:ph type="title"/>
          </p:nvPr>
        </p:nvSpPr>
        <p:spPr>
          <a:xfrm>
            <a:off x="819150" y="704045"/>
            <a:ext cx="4564218" cy="3756337"/>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Mean (Average):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Add all values and divide by the number of values.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For [10, 20, 30],</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Mean = (10 + 20 + 30) ÷ 3 = </a:t>
            </a:r>
            <a:r>
              <a:rPr lang="en-IN" sz="1400" b="1" dirty="0">
                <a:solidFill>
                  <a:schemeClr val="tx2">
                    <a:lumMod val="10000"/>
                  </a:schemeClr>
                </a:solidFill>
                <a:latin typeface="Times New Roman" panose="02020603050405020304" pitchFamily="18" charset="0"/>
                <a:cs typeface="Times New Roman" panose="02020603050405020304" pitchFamily="18" charset="0"/>
              </a:rPr>
              <a:t>20</a:t>
            </a:r>
            <a:br>
              <a:rPr lang="en-IN" sz="1400" b="1"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Median (Middle Value):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The middle value when numbers are arranged in order.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For [5, 10, 15, 20, 25],</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Median = </a:t>
            </a:r>
            <a:r>
              <a:rPr lang="en-IN" sz="1400" b="1" dirty="0">
                <a:solidFill>
                  <a:schemeClr val="tx2">
                    <a:lumMod val="10000"/>
                  </a:schemeClr>
                </a:solidFill>
                <a:latin typeface="Times New Roman" panose="02020603050405020304" pitchFamily="18" charset="0"/>
                <a:cs typeface="Times New Roman" panose="02020603050405020304" pitchFamily="18" charset="0"/>
              </a:rPr>
              <a:t>15</a:t>
            </a:r>
            <a:r>
              <a:rPr lang="en-IN" sz="1400" dirty="0">
                <a:solidFill>
                  <a:schemeClr val="tx2">
                    <a:lumMod val="10000"/>
                  </a:schemeClr>
                </a:solidFill>
                <a:latin typeface="Times New Roman" panose="02020603050405020304" pitchFamily="18" charset="0"/>
                <a:cs typeface="Times New Roman" panose="02020603050405020304" pitchFamily="18" charset="0"/>
              </a:rPr>
              <a:t> (the middle number)</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Mode (Most Frequent Value):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The value that appears most often.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For [2, 3, 3, 5, 7],</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Mode = </a:t>
            </a:r>
            <a:r>
              <a:rPr lang="en-IN" sz="1400" b="1" dirty="0">
                <a:solidFill>
                  <a:schemeClr val="tx2">
                    <a:lumMod val="10000"/>
                  </a:schemeClr>
                </a:solidFill>
                <a:latin typeface="Times New Roman" panose="02020603050405020304" pitchFamily="18" charset="0"/>
                <a:cs typeface="Times New Roman" panose="02020603050405020304" pitchFamily="18" charset="0"/>
              </a:rPr>
              <a:t>3</a:t>
            </a:r>
            <a:r>
              <a:rPr lang="en-IN" sz="1400" dirty="0">
                <a:solidFill>
                  <a:schemeClr val="tx2">
                    <a:lumMod val="10000"/>
                  </a:schemeClr>
                </a:solidFill>
                <a:latin typeface="Times New Roman" panose="02020603050405020304" pitchFamily="18" charset="0"/>
                <a:cs typeface="Times New Roman" panose="02020603050405020304" pitchFamily="18" charset="0"/>
              </a:rPr>
              <a:t> (since it repeats)</a:t>
            </a: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F6B490-A5DC-B0CA-61F1-3AEFA39077C7}"/>
              </a:ext>
            </a:extLst>
          </p:cNvPr>
          <p:cNvPicPr>
            <a:picLocks noChangeAspect="1"/>
          </p:cNvPicPr>
          <p:nvPr/>
        </p:nvPicPr>
        <p:blipFill>
          <a:blip r:embed="rId2"/>
          <a:stretch>
            <a:fillRect/>
          </a:stretch>
        </p:blipFill>
        <p:spPr>
          <a:xfrm>
            <a:off x="5383368" y="1159100"/>
            <a:ext cx="3126025" cy="3005068"/>
          </a:xfrm>
          <a:prstGeom prst="rect">
            <a:avLst/>
          </a:prstGeom>
        </p:spPr>
      </p:pic>
    </p:spTree>
    <p:extLst>
      <p:ext uri="{BB962C8B-B14F-4D97-AF65-F5344CB8AC3E}">
        <p14:creationId xmlns:p14="http://schemas.microsoft.com/office/powerpoint/2010/main" val="254701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B0B1-5FE7-4588-D6C3-1C2AC6E52018}"/>
              </a:ext>
            </a:extLst>
          </p:cNvPr>
          <p:cNvSpPr>
            <a:spLocks noGrp="1"/>
          </p:cNvSpPr>
          <p:nvPr>
            <p:ph type="title"/>
          </p:nvPr>
        </p:nvSpPr>
        <p:spPr>
          <a:xfrm>
            <a:off x="978794" y="407831"/>
            <a:ext cx="6731358" cy="4468969"/>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Trimmed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type of average where you remove a certain percentage of the smallest and largest values before calculating the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It use to reduce the effect of extreme values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Example: </a:t>
            </a:r>
            <a:r>
              <a:rPr lang="en-IN" sz="1400" dirty="0">
                <a:solidFill>
                  <a:schemeClr val="tx2">
                    <a:lumMod val="10000"/>
                  </a:schemeClr>
                </a:solidFill>
                <a:latin typeface="Times New Roman" panose="02020603050405020304" pitchFamily="18" charset="0"/>
                <a:cs typeface="Times New Roman" panose="02020603050405020304" pitchFamily="18" charset="0"/>
              </a:rPr>
              <a:t>Data = [10, 12, 14, 15, 90]</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If we remove the lowest (10) and highest (90),</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Trimmed Mean = (12 + 14 + 15) ÷ 3 = 13.67</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Weighted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mean where each value is given a weight (importance), instead of treating all values equally.</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Useful when some data points are more significant than others (e.g., grades, percentages).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Formula: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Weighted Mean = (Σ w·x) ÷ (Σ w)</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where </a:t>
            </a:r>
            <a:r>
              <a:rPr lang="en-IN" sz="1400" i="1" dirty="0">
                <a:solidFill>
                  <a:schemeClr val="tx2">
                    <a:lumMod val="10000"/>
                  </a:schemeClr>
                </a:solidFill>
                <a:latin typeface="Times New Roman" panose="02020603050405020304" pitchFamily="18" charset="0"/>
                <a:cs typeface="Times New Roman" panose="02020603050405020304" pitchFamily="18" charset="0"/>
              </a:rPr>
              <a:t>w</a:t>
            </a:r>
            <a:r>
              <a:rPr lang="en-IN" sz="1400" dirty="0">
                <a:solidFill>
                  <a:schemeClr val="tx2">
                    <a:lumMod val="10000"/>
                  </a:schemeClr>
                </a:solidFill>
                <a:latin typeface="Times New Roman" panose="02020603050405020304" pitchFamily="18" charset="0"/>
                <a:cs typeface="Times New Roman" panose="02020603050405020304" pitchFamily="18" charset="0"/>
              </a:rPr>
              <a:t> = weight, </a:t>
            </a:r>
            <a:r>
              <a:rPr lang="en-IN" sz="1400" i="1" dirty="0">
                <a:solidFill>
                  <a:schemeClr val="tx2">
                    <a:lumMod val="10000"/>
                  </a:schemeClr>
                </a:solidFill>
                <a:latin typeface="Times New Roman" panose="02020603050405020304" pitchFamily="18" charset="0"/>
                <a:cs typeface="Times New Roman" panose="02020603050405020304" pitchFamily="18" charset="0"/>
              </a:rPr>
              <a:t>x</a:t>
            </a:r>
            <a:r>
              <a:rPr lang="en-IN" sz="1400" dirty="0">
                <a:solidFill>
                  <a:schemeClr val="tx2">
                    <a:lumMod val="10000"/>
                  </a:schemeClr>
                </a:solidFill>
                <a:latin typeface="Times New Roman" panose="02020603050405020304" pitchFamily="18" charset="0"/>
                <a:cs typeface="Times New Roman" panose="02020603050405020304" pitchFamily="18" charset="0"/>
              </a:rPr>
              <a:t> = value.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Example: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student scores: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Test 1: 80 (weight 40%)</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Test 2: 90 (weight 60%)</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Weighted Mean = (80×0.4 + 90×0.6) ÷ (0.4+0.6) = (32+54)/1 = 86</a:t>
            </a:r>
            <a:br>
              <a:rPr lang="en-IN" sz="1400" dirty="0">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087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4D35D-B228-6022-0016-D1AF1E54D654}"/>
              </a:ext>
            </a:extLst>
          </p:cNvPr>
          <p:cNvSpPr>
            <a:spLocks noGrp="1"/>
          </p:cNvSpPr>
          <p:nvPr>
            <p:ph type="title"/>
          </p:nvPr>
        </p:nvSpPr>
        <p:spPr>
          <a:xfrm>
            <a:off x="819150" y="433589"/>
            <a:ext cx="7505700" cy="794197"/>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0C6BDC5F-7FAA-3756-A26E-54BE0D1D80AC}"/>
              </a:ext>
            </a:extLst>
          </p:cNvPr>
          <p:cNvSpPr>
            <a:spLocks noGrp="1"/>
          </p:cNvSpPr>
          <p:nvPr>
            <p:ph type="body" idx="1"/>
          </p:nvPr>
        </p:nvSpPr>
        <p:spPr>
          <a:xfrm>
            <a:off x="819149" y="987380"/>
            <a:ext cx="7891261" cy="3816440"/>
          </a:xfrm>
        </p:spPr>
        <p:txBody>
          <a:bodyPr/>
          <a:lstStyle/>
          <a:p>
            <a:pPr marL="146050" indent="0">
              <a:buNone/>
            </a:pPr>
            <a:r>
              <a:rPr lang="en-IN" b="1" dirty="0">
                <a:latin typeface="Times New Roman" panose="02020603050405020304" pitchFamily="18" charset="0"/>
                <a:cs typeface="Times New Roman" panose="02020603050405020304" pitchFamily="18" charset="0"/>
              </a:rPr>
              <a:t>1. Define mean, median, and mode with examples.</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Mean: Average of all values.</a:t>
            </a:r>
          </a:p>
          <a:p>
            <a:pPr lvl="0"/>
            <a:endParaRPr lang="en-IN" dirty="0">
              <a:latin typeface="Times New Roman" panose="02020603050405020304" pitchFamily="18" charset="0"/>
              <a:cs typeface="Times New Roman" panose="02020603050405020304" pitchFamily="18" charset="0"/>
            </a:endParaRPr>
          </a:p>
          <a:p>
            <a:pPr marL="146050" indent="0">
              <a:buNone/>
            </a:pPr>
            <a:endParaRPr lang="en-IN" b="1" dirty="0">
              <a:latin typeface="Times New Roman" panose="02020603050405020304" pitchFamily="18" charset="0"/>
              <a:cs typeface="Times New Roman" panose="02020603050405020304" pitchFamily="18" charset="0"/>
            </a:endParaRPr>
          </a:p>
          <a:p>
            <a:pPr marL="146050" indent="0">
              <a:buNone/>
            </a:pPr>
            <a:endParaRPr lang="en-IN" b="1" dirty="0">
              <a:latin typeface="Times New Roman" panose="02020603050405020304" pitchFamily="18" charset="0"/>
              <a:cs typeface="Times New Roman" panose="02020603050405020304" pitchFamily="18" charset="0"/>
            </a:endParaRPr>
          </a:p>
          <a:p>
            <a:pPr marL="146050" indent="0">
              <a:buNone/>
            </a:pPr>
            <a:r>
              <a:rPr lang="en-IN" dirty="0">
                <a:latin typeface="Times New Roman" panose="02020603050405020304" pitchFamily="18" charset="0"/>
                <a:cs typeface="Times New Roman" panose="02020603050405020304" pitchFamily="18" charset="0"/>
              </a:rPr>
              <a:t>       Example: Data = 2, 4, 6 → Mean = (2+4+6)/3 = 4</a:t>
            </a:r>
          </a:p>
          <a:p>
            <a:pPr lvl="0"/>
            <a:r>
              <a:rPr lang="en-IN" dirty="0">
                <a:latin typeface="Times New Roman" panose="02020603050405020304" pitchFamily="18" charset="0"/>
                <a:cs typeface="Times New Roman" panose="02020603050405020304" pitchFamily="18" charset="0"/>
              </a:rPr>
              <a:t>Median: Middle value when data is arranged in order.</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Example: Data = 2, 4, 6 → Median = 4</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Data = 2, 4, 6, 8 → Median = (4+6)/2 = 5</a:t>
            </a:r>
          </a:p>
          <a:p>
            <a:pPr lvl="0"/>
            <a:r>
              <a:rPr lang="en-IN" dirty="0">
                <a:latin typeface="Times New Roman" panose="02020603050405020304" pitchFamily="18" charset="0"/>
                <a:cs typeface="Times New Roman" panose="02020603050405020304" pitchFamily="18" charset="0"/>
              </a:rPr>
              <a:t>Mode: Value that occurs most frequently.</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Example: Data = 2, 2, 4, 6 → Mode = 2</a:t>
            </a:r>
          </a:p>
          <a:p>
            <a:pPr lvl="0"/>
            <a:endParaRPr lang="en-IN" dirty="0">
              <a:latin typeface="Times New Roman" panose="02020603050405020304" pitchFamily="18" charset="0"/>
              <a:cs typeface="Times New Roman" panose="02020603050405020304" pitchFamily="18" charset="0"/>
            </a:endParaRPr>
          </a:p>
          <a:p>
            <a:pPr marL="146050" indent="0">
              <a:buNone/>
            </a:pPr>
            <a:r>
              <a:rPr lang="en-IN" b="1" dirty="0">
                <a:latin typeface="Times New Roman" panose="02020603050405020304" pitchFamily="18" charset="0"/>
                <a:cs typeface="Times New Roman" panose="02020603050405020304" pitchFamily="18" charset="0"/>
              </a:rPr>
              <a:t>2. When would you prefer median over mean?</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Use median when data has outliers or skewed distribution because mean gets affected by extreme values.</a:t>
            </a:r>
          </a:p>
          <a:p>
            <a:pPr lvl="0"/>
            <a:r>
              <a:rPr lang="en-IN" dirty="0">
                <a:latin typeface="Times New Roman" panose="02020603050405020304" pitchFamily="18" charset="0"/>
                <a:cs typeface="Times New Roman" panose="02020603050405020304" pitchFamily="18" charset="0"/>
              </a:rPr>
              <a:t>Example: Salaries in a company: 30k, 35k, 40k, 1,00,000 → Median gives a better central value.</a:t>
            </a:r>
          </a:p>
          <a:p>
            <a:endParaRPr lang="en-IN" dirty="0"/>
          </a:p>
        </p:txBody>
      </p:sp>
      <p:pic>
        <p:nvPicPr>
          <p:cNvPr id="5" name="Picture 4">
            <a:extLst>
              <a:ext uri="{FF2B5EF4-FFF2-40B4-BE49-F238E27FC236}">
                <a16:creationId xmlns:a16="http://schemas.microsoft.com/office/drawing/2014/main" id="{01509612-5E03-E803-25AC-384CB99FCE1D}"/>
              </a:ext>
            </a:extLst>
          </p:cNvPr>
          <p:cNvPicPr>
            <a:picLocks noChangeAspect="1"/>
          </p:cNvPicPr>
          <p:nvPr/>
        </p:nvPicPr>
        <p:blipFill>
          <a:blip r:embed="rId2"/>
          <a:stretch>
            <a:fillRect/>
          </a:stretch>
        </p:blipFill>
        <p:spPr>
          <a:xfrm>
            <a:off x="3060877" y="1650172"/>
            <a:ext cx="2192771" cy="487722"/>
          </a:xfrm>
          <a:prstGeom prst="rect">
            <a:avLst/>
          </a:prstGeom>
        </p:spPr>
      </p:pic>
    </p:spTree>
    <p:extLst>
      <p:ext uri="{BB962C8B-B14F-4D97-AF65-F5344CB8AC3E}">
        <p14:creationId xmlns:p14="http://schemas.microsoft.com/office/powerpoint/2010/main" val="370365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8C15-EAFA-4DEE-2C04-B1C77C7E3BF2}"/>
              </a:ext>
            </a:extLst>
          </p:cNvPr>
          <p:cNvSpPr>
            <a:spLocks noGrp="1"/>
          </p:cNvSpPr>
          <p:nvPr>
            <p:ph type="title"/>
          </p:nvPr>
        </p:nvSpPr>
        <p:spPr>
          <a:xfrm>
            <a:off x="819149" y="373487"/>
            <a:ext cx="7676613" cy="4387403"/>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What is a trimmed mean and why is it useful?</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Trimmed mean: Mean calculated after removing a certain percentage of lowest and highest values.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Useful: Reduces the effect of outliers while still using most of the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What is a weighted mean? Give an example.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Weighted mean: Average where each value has a different importance (weight).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Weighted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                                  </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Student scores: Math = 80 (weight 2), English = 70 (weight 1) → Weighted Mean = (80×2 + 70×1)/(2+1) = 76.7</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How do outliers affect the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Outliers pull the mean toward themselves, making it less representative of the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6. Which measure of central tendency is most robust against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Median is the most robust because it is not affected by extreme values.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 </a:t>
            </a: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BDA385-6D1E-794C-3E30-3BEB023ECE3D}"/>
              </a:ext>
            </a:extLst>
          </p:cNvPr>
          <p:cNvPicPr>
            <a:picLocks noChangeAspect="1"/>
          </p:cNvPicPr>
          <p:nvPr/>
        </p:nvPicPr>
        <p:blipFill>
          <a:blip r:embed="rId2"/>
          <a:stretch>
            <a:fillRect/>
          </a:stretch>
        </p:blipFill>
        <p:spPr>
          <a:xfrm>
            <a:off x="2321204" y="1858580"/>
            <a:ext cx="3036408" cy="558355"/>
          </a:xfrm>
          <a:prstGeom prst="rect">
            <a:avLst/>
          </a:prstGeom>
        </p:spPr>
      </p:pic>
    </p:spTree>
    <p:extLst>
      <p:ext uri="{BB962C8B-B14F-4D97-AF65-F5344CB8AC3E}">
        <p14:creationId xmlns:p14="http://schemas.microsoft.com/office/powerpoint/2010/main" val="252199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1C76-F57D-A7D8-7949-5050AC04DB11}"/>
              </a:ext>
            </a:extLst>
          </p:cNvPr>
          <p:cNvSpPr>
            <a:spLocks noGrp="1"/>
          </p:cNvSpPr>
          <p:nvPr>
            <p:ph type="title"/>
          </p:nvPr>
        </p:nvSpPr>
        <p:spPr>
          <a:xfrm>
            <a:off x="819150" y="583842"/>
            <a:ext cx="7505700" cy="755561"/>
          </a:xfrm>
        </p:spPr>
        <p:txBody>
          <a:bodyPr/>
          <a:lstStyle/>
          <a:p>
            <a:r>
              <a:rPr lang="en-IN" sz="2400" b="1" dirty="0">
                <a:latin typeface="Times New Roman" panose="02020603050405020304" pitchFamily="18" charset="0"/>
                <a:cs typeface="Times New Roman" panose="02020603050405020304" pitchFamily="18" charset="0"/>
              </a:rPr>
              <a:t>6. Measures of Dispersion</a:t>
            </a:r>
          </a:p>
        </p:txBody>
      </p:sp>
      <p:sp>
        <p:nvSpPr>
          <p:cNvPr id="3" name="Text Placeholder 2">
            <a:extLst>
              <a:ext uri="{FF2B5EF4-FFF2-40B4-BE49-F238E27FC236}">
                <a16:creationId xmlns:a16="http://schemas.microsoft.com/office/drawing/2014/main" id="{EB9C8359-9E93-7260-4415-D2DEE3C24A24}"/>
              </a:ext>
            </a:extLst>
          </p:cNvPr>
          <p:cNvSpPr>
            <a:spLocks noGrp="1"/>
          </p:cNvSpPr>
          <p:nvPr>
            <p:ph type="body" idx="1"/>
          </p:nvPr>
        </p:nvSpPr>
        <p:spPr>
          <a:xfrm>
            <a:off x="819150" y="1305059"/>
            <a:ext cx="4967758" cy="3507347"/>
          </a:xfrm>
        </p:spPr>
        <p:txBody>
          <a:bodyPr/>
          <a:lstStyle/>
          <a:p>
            <a:r>
              <a:rPr lang="en-US" sz="1400" dirty="0">
                <a:solidFill>
                  <a:schemeClr val="tx2">
                    <a:lumMod val="10000"/>
                  </a:schemeClr>
                </a:solidFill>
                <a:latin typeface="Times New Roman" panose="02020603050405020304" pitchFamily="18" charset="0"/>
                <a:cs typeface="Times New Roman" panose="02020603050405020304" pitchFamily="18" charset="0"/>
              </a:rPr>
              <a:t>Measures of Dispersion are statistical tools that describe the spread or variability of data values in a dataset.</a:t>
            </a:r>
          </a:p>
          <a:p>
            <a:r>
              <a:rPr lang="en-US" sz="1400" dirty="0">
                <a:solidFill>
                  <a:schemeClr val="tx2">
                    <a:lumMod val="10000"/>
                  </a:schemeClr>
                </a:solidFill>
                <a:latin typeface="Times New Roman" panose="02020603050405020304" pitchFamily="18" charset="0"/>
                <a:cs typeface="Times New Roman" panose="02020603050405020304" pitchFamily="18" charset="0"/>
              </a:rPr>
              <a:t>They indicate how much the data deviates from the central value (mean, median, or mode).</a:t>
            </a:r>
          </a:p>
          <a:p>
            <a:pPr marL="146050"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Variations:</a:t>
            </a: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1. Range</a:t>
            </a:r>
          </a:p>
          <a:p>
            <a:pPr marL="146050" indent="0">
              <a:buNone/>
            </a:pPr>
            <a:r>
              <a:rPr lang="en-US" sz="1400" dirty="0">
                <a:solidFill>
                  <a:schemeClr val="tx2">
                    <a:lumMod val="10000"/>
                  </a:schemeClr>
                </a:solidFill>
                <a:latin typeface="Times New Roman" panose="02020603050405020304" pitchFamily="18" charset="0"/>
                <a:cs typeface="Times New Roman" panose="02020603050405020304" pitchFamily="18" charset="0"/>
              </a:rPr>
              <a:t>The range is difference between the largest and smallest value.</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Data = [5, 8, 12, 20]</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Range = 20 − 5 = </a:t>
            </a:r>
            <a:r>
              <a:rPr lang="en-US" sz="1400" b="1" dirty="0">
                <a:solidFill>
                  <a:schemeClr val="tx2">
                    <a:lumMod val="10000"/>
                  </a:schemeClr>
                </a:solidFill>
                <a:latin typeface="Times New Roman" panose="02020603050405020304" pitchFamily="18" charset="0"/>
                <a:cs typeface="Times New Roman" panose="02020603050405020304" pitchFamily="18" charset="0"/>
              </a:rPr>
              <a:t>15</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Formula: </a:t>
            </a:r>
          </a:p>
          <a:p>
            <a:pPr marL="146050" indent="0">
              <a:buNone/>
            </a:pPr>
            <a:r>
              <a:rPr lang="en-US" b="1" dirty="0"/>
              <a:t>                         </a:t>
            </a:r>
          </a:p>
          <a:p>
            <a:pPr marL="146050" indent="0">
              <a:buNone/>
            </a:pPr>
            <a:endParaRPr lang="en-US" b="1" dirty="0"/>
          </a:p>
          <a:p>
            <a:pPr marL="146050" indent="0">
              <a:buNone/>
            </a:pPr>
            <a:endParaRPr lang="en-US" b="1" dirty="0"/>
          </a:p>
          <a:p>
            <a:endParaRPr lang="en-US" dirty="0"/>
          </a:p>
          <a:p>
            <a:endParaRPr lang="en-IN" dirty="0"/>
          </a:p>
        </p:txBody>
      </p:sp>
      <p:pic>
        <p:nvPicPr>
          <p:cNvPr id="5" name="Picture 4">
            <a:extLst>
              <a:ext uri="{FF2B5EF4-FFF2-40B4-BE49-F238E27FC236}">
                <a16:creationId xmlns:a16="http://schemas.microsoft.com/office/drawing/2014/main" id="{004C389D-5066-41E7-6A81-BD9700DBBDBC}"/>
              </a:ext>
            </a:extLst>
          </p:cNvPr>
          <p:cNvPicPr>
            <a:picLocks noChangeAspect="1"/>
          </p:cNvPicPr>
          <p:nvPr/>
        </p:nvPicPr>
        <p:blipFill>
          <a:blip r:embed="rId2"/>
          <a:stretch>
            <a:fillRect/>
          </a:stretch>
        </p:blipFill>
        <p:spPr>
          <a:xfrm>
            <a:off x="1549757" y="4065432"/>
            <a:ext cx="3683359" cy="538842"/>
          </a:xfrm>
          <a:prstGeom prst="rect">
            <a:avLst/>
          </a:prstGeom>
        </p:spPr>
      </p:pic>
      <p:pic>
        <p:nvPicPr>
          <p:cNvPr id="7" name="Picture 6">
            <a:extLst>
              <a:ext uri="{FF2B5EF4-FFF2-40B4-BE49-F238E27FC236}">
                <a16:creationId xmlns:a16="http://schemas.microsoft.com/office/drawing/2014/main" id="{4E239FE8-DD2F-E827-7D70-0CA146340732}"/>
              </a:ext>
            </a:extLst>
          </p:cNvPr>
          <p:cNvPicPr>
            <a:picLocks noChangeAspect="1"/>
          </p:cNvPicPr>
          <p:nvPr/>
        </p:nvPicPr>
        <p:blipFill>
          <a:blip r:embed="rId3"/>
          <a:stretch>
            <a:fillRect/>
          </a:stretch>
        </p:blipFill>
        <p:spPr>
          <a:xfrm>
            <a:off x="5889937" y="1576754"/>
            <a:ext cx="2777543" cy="2781247"/>
          </a:xfrm>
          <a:prstGeom prst="rect">
            <a:avLst/>
          </a:prstGeom>
        </p:spPr>
      </p:pic>
    </p:spTree>
    <p:extLst>
      <p:ext uri="{BB962C8B-B14F-4D97-AF65-F5344CB8AC3E}">
        <p14:creationId xmlns:p14="http://schemas.microsoft.com/office/powerpoint/2010/main" val="38593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E1B90-FEC0-DCE7-8AAC-ABFAE7E4F525}"/>
              </a:ext>
            </a:extLst>
          </p:cNvPr>
          <p:cNvSpPr>
            <a:spLocks noGrp="1"/>
          </p:cNvSpPr>
          <p:nvPr>
            <p:ph type="title"/>
          </p:nvPr>
        </p:nvSpPr>
        <p:spPr>
          <a:xfrm>
            <a:off x="819149" y="364901"/>
            <a:ext cx="7067014" cy="4550536"/>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2. Variance</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 The average of the squared differences from the mean.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Data = [2, 4, 6]</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Mean = 4</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Variance = [(2−4)² + (4−4)² + (6−4)²] ÷ 3</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 (4 + 0 + 4) ÷ 3 = 2.67</a:t>
            </a:r>
            <a:r>
              <a:rPr lang="en-US" sz="1400" b="1" dirty="0">
                <a:solidFill>
                  <a:schemeClr val="tx2">
                    <a:lumMod val="10000"/>
                  </a:schemeClr>
                </a:solidFill>
                <a:latin typeface="Times New Roman" panose="02020603050405020304" pitchFamily="18" charset="0"/>
                <a:cs typeface="Times New Roman" panose="02020603050405020304" pitchFamily="18" charset="0"/>
              </a:rPr>
              <a:t>  </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Formula:</a:t>
            </a: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3. Standard Deviation (SD)</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Square root of variance. It shows the average distance of values from the mean.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From above, Variance = 2.67</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SD = √2.67 ≈ </a:t>
            </a:r>
            <a:r>
              <a:rPr lang="en-US" sz="1400" b="1" dirty="0">
                <a:solidFill>
                  <a:schemeClr val="tx2">
                    <a:lumMod val="10000"/>
                  </a:schemeClr>
                </a:solidFill>
                <a:latin typeface="Times New Roman" panose="02020603050405020304" pitchFamily="18" charset="0"/>
                <a:cs typeface="Times New Roman" panose="02020603050405020304" pitchFamily="18" charset="0"/>
              </a:rPr>
              <a:t>1.63</a:t>
            </a: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200" b="1" dirty="0">
                <a:solidFill>
                  <a:schemeClr val="tx2">
                    <a:lumMod val="10000"/>
                  </a:schemeClr>
                </a:solidFill>
                <a:latin typeface="Times New Roman" panose="02020603050405020304" pitchFamily="18" charset="0"/>
                <a:cs typeface="Times New Roman" panose="02020603050405020304" pitchFamily="18" charset="0"/>
              </a:rPr>
            </a:br>
            <a:r>
              <a:rPr lang="en-US" sz="1200" b="1" dirty="0">
                <a:solidFill>
                  <a:schemeClr val="tx2">
                    <a:lumMod val="10000"/>
                  </a:schemeClr>
                </a:solidFill>
                <a:latin typeface="Times New Roman" panose="02020603050405020304" pitchFamily="18" charset="0"/>
                <a:cs typeface="Times New Roman" panose="02020603050405020304" pitchFamily="18" charset="0"/>
              </a:rPr>
              <a:t> </a:t>
            </a:r>
            <a:br>
              <a:rPr lang="en-US" sz="1200" b="1" dirty="0">
                <a:solidFill>
                  <a:schemeClr val="tx2">
                    <a:lumMod val="10000"/>
                  </a:schemeClr>
                </a:solidFill>
                <a:latin typeface="Times New Roman" panose="02020603050405020304" pitchFamily="18" charset="0"/>
                <a:cs typeface="Times New Roman" panose="02020603050405020304" pitchFamily="18" charset="0"/>
              </a:rPr>
            </a:br>
            <a:br>
              <a:rPr lang="en-US" sz="1200" dirty="0"/>
            </a:br>
            <a:endParaRPr lang="en-IN" sz="1200" dirty="0">
              <a:solidFill>
                <a:schemeClr val="tx2">
                  <a:lumMod val="10000"/>
                </a:schemeClr>
              </a:solidFill>
            </a:endParaRPr>
          </a:p>
        </p:txBody>
      </p:sp>
      <p:pic>
        <p:nvPicPr>
          <p:cNvPr id="6" name="Picture 5">
            <a:extLst>
              <a:ext uri="{FF2B5EF4-FFF2-40B4-BE49-F238E27FC236}">
                <a16:creationId xmlns:a16="http://schemas.microsoft.com/office/drawing/2014/main" id="{A8A4304E-DF8C-AE8E-3472-B3C4349FDE8C}"/>
              </a:ext>
            </a:extLst>
          </p:cNvPr>
          <p:cNvPicPr>
            <a:picLocks noChangeAspect="1"/>
          </p:cNvPicPr>
          <p:nvPr/>
        </p:nvPicPr>
        <p:blipFill>
          <a:blip r:embed="rId2"/>
          <a:stretch>
            <a:fillRect/>
          </a:stretch>
        </p:blipFill>
        <p:spPr>
          <a:xfrm>
            <a:off x="1055384" y="2064914"/>
            <a:ext cx="1267106" cy="575255"/>
          </a:xfrm>
          <a:prstGeom prst="rect">
            <a:avLst/>
          </a:prstGeom>
        </p:spPr>
      </p:pic>
      <p:pic>
        <p:nvPicPr>
          <p:cNvPr id="8" name="Picture 7">
            <a:extLst>
              <a:ext uri="{FF2B5EF4-FFF2-40B4-BE49-F238E27FC236}">
                <a16:creationId xmlns:a16="http://schemas.microsoft.com/office/drawing/2014/main" id="{6B52387F-C3BA-0056-86B4-2F664034FF60}"/>
              </a:ext>
            </a:extLst>
          </p:cNvPr>
          <p:cNvPicPr>
            <a:picLocks noChangeAspect="1"/>
          </p:cNvPicPr>
          <p:nvPr/>
        </p:nvPicPr>
        <p:blipFill>
          <a:blip r:embed="rId3"/>
          <a:stretch>
            <a:fillRect/>
          </a:stretch>
        </p:blipFill>
        <p:spPr>
          <a:xfrm>
            <a:off x="2660813" y="2090669"/>
            <a:ext cx="1267106" cy="455053"/>
          </a:xfrm>
          <a:prstGeom prst="rect">
            <a:avLst/>
          </a:prstGeom>
        </p:spPr>
      </p:pic>
      <p:pic>
        <p:nvPicPr>
          <p:cNvPr id="10" name="Picture 9">
            <a:extLst>
              <a:ext uri="{FF2B5EF4-FFF2-40B4-BE49-F238E27FC236}">
                <a16:creationId xmlns:a16="http://schemas.microsoft.com/office/drawing/2014/main" id="{E0F3AE45-8259-431A-512A-E9F16499EACF}"/>
              </a:ext>
            </a:extLst>
          </p:cNvPr>
          <p:cNvPicPr>
            <a:picLocks noChangeAspect="1"/>
          </p:cNvPicPr>
          <p:nvPr/>
        </p:nvPicPr>
        <p:blipFill>
          <a:blip r:embed="rId4"/>
          <a:stretch>
            <a:fillRect/>
          </a:stretch>
        </p:blipFill>
        <p:spPr>
          <a:xfrm>
            <a:off x="922507" y="4005325"/>
            <a:ext cx="2371859" cy="729807"/>
          </a:xfrm>
          <a:prstGeom prst="rect">
            <a:avLst/>
          </a:prstGeom>
        </p:spPr>
      </p:pic>
      <p:pic>
        <p:nvPicPr>
          <p:cNvPr id="14" name="Picture 13">
            <a:extLst>
              <a:ext uri="{FF2B5EF4-FFF2-40B4-BE49-F238E27FC236}">
                <a16:creationId xmlns:a16="http://schemas.microsoft.com/office/drawing/2014/main" id="{0E9D773F-6B4B-962F-5871-322271F82F47}"/>
              </a:ext>
            </a:extLst>
          </p:cNvPr>
          <p:cNvPicPr>
            <a:picLocks noChangeAspect="1"/>
          </p:cNvPicPr>
          <p:nvPr/>
        </p:nvPicPr>
        <p:blipFill>
          <a:blip r:embed="rId5"/>
          <a:stretch>
            <a:fillRect/>
          </a:stretch>
        </p:blipFill>
        <p:spPr>
          <a:xfrm>
            <a:off x="3678106" y="3988154"/>
            <a:ext cx="2842897" cy="764148"/>
          </a:xfrm>
          <a:prstGeom prst="rect">
            <a:avLst/>
          </a:prstGeom>
        </p:spPr>
      </p:pic>
    </p:spTree>
    <p:extLst>
      <p:ext uri="{BB962C8B-B14F-4D97-AF65-F5344CB8AC3E}">
        <p14:creationId xmlns:p14="http://schemas.microsoft.com/office/powerpoint/2010/main" val="1831208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FF49-D09B-7623-1707-DA4392D5F6E8}"/>
              </a:ext>
            </a:extLst>
          </p:cNvPr>
          <p:cNvSpPr>
            <a:spLocks noGrp="1"/>
          </p:cNvSpPr>
          <p:nvPr>
            <p:ph type="title"/>
          </p:nvPr>
        </p:nvSpPr>
        <p:spPr>
          <a:xfrm>
            <a:off x="819150" y="845599"/>
            <a:ext cx="7505700" cy="3747865"/>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4.Coefficient of Variation (CV)</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Coefficient of Variation (CV) is a statistical measure that shows the relative variability of data in comparison to the mean.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It is expressed as a percentage and helps compare the spread of two or more datasets with different units or means.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Formula:</a:t>
            </a:r>
            <a:br>
              <a:rPr lang="en-US" sz="1400" b="1"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rPr>
            </a:br>
            <a:br>
              <a:rPr lang="en-US" sz="3200" dirty="0">
                <a:solidFill>
                  <a:schemeClr val="tx2">
                    <a:lumMod val="10000"/>
                  </a:schemeClr>
                </a:solidFill>
              </a:rPr>
            </a:br>
            <a:endParaRPr lang="en-IN" dirty="0"/>
          </a:p>
        </p:txBody>
      </p:sp>
      <p:pic>
        <p:nvPicPr>
          <p:cNvPr id="3" name="Picture 2">
            <a:extLst>
              <a:ext uri="{FF2B5EF4-FFF2-40B4-BE49-F238E27FC236}">
                <a16:creationId xmlns:a16="http://schemas.microsoft.com/office/drawing/2014/main" id="{DDC23F2A-4120-C9EF-42B5-EADFA0D4A1A9}"/>
              </a:ext>
            </a:extLst>
          </p:cNvPr>
          <p:cNvPicPr>
            <a:picLocks noChangeAspect="1"/>
          </p:cNvPicPr>
          <p:nvPr/>
        </p:nvPicPr>
        <p:blipFill>
          <a:blip r:embed="rId2"/>
          <a:stretch>
            <a:fillRect/>
          </a:stretch>
        </p:blipFill>
        <p:spPr>
          <a:xfrm>
            <a:off x="1339402" y="2400032"/>
            <a:ext cx="3713408" cy="793928"/>
          </a:xfrm>
          <a:prstGeom prst="rect">
            <a:avLst/>
          </a:prstGeom>
        </p:spPr>
      </p:pic>
    </p:spTree>
    <p:extLst>
      <p:ext uri="{BB962C8B-B14F-4D97-AF65-F5344CB8AC3E}">
        <p14:creationId xmlns:p14="http://schemas.microsoft.com/office/powerpoint/2010/main" val="2871177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659F-CFCE-7823-EB73-6D1E636E5ACD}"/>
              </a:ext>
            </a:extLst>
          </p:cNvPr>
          <p:cNvSpPr>
            <a:spLocks noGrp="1"/>
          </p:cNvSpPr>
          <p:nvPr>
            <p:ph type="title"/>
          </p:nvPr>
        </p:nvSpPr>
        <p:spPr>
          <a:xfrm>
            <a:off x="819150" y="480812"/>
            <a:ext cx="7505700" cy="661116"/>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F9C2B3C2-E96F-9EC5-267C-DBC2B376D5ED}"/>
              </a:ext>
            </a:extLst>
          </p:cNvPr>
          <p:cNvSpPr>
            <a:spLocks noGrp="1"/>
          </p:cNvSpPr>
          <p:nvPr>
            <p:ph type="body" idx="1"/>
          </p:nvPr>
        </p:nvSpPr>
        <p:spPr>
          <a:xfrm>
            <a:off x="819149" y="1270715"/>
            <a:ext cx="7676613" cy="3554570"/>
          </a:xfrm>
        </p:spPr>
        <p:txBody>
          <a:bodyPr/>
          <a:lstStyle/>
          <a:p>
            <a:pPr marL="146050" indent="0">
              <a:buNone/>
            </a:pPr>
            <a:r>
              <a:rPr lang="en-IN" sz="1400" b="1" dirty="0">
                <a:latin typeface="Times New Roman" panose="02020603050405020304" pitchFamily="18" charset="0"/>
                <a:cs typeface="Times New Roman" panose="02020603050405020304" pitchFamily="18" charset="0"/>
              </a:rPr>
              <a:t>1. What is the difference between variance and standard deviation?</a:t>
            </a:r>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Variance: Measures the average squared distance of each data point from the mean.</a:t>
            </a:r>
          </a:p>
          <a:p>
            <a:pPr lvl="0"/>
            <a:r>
              <a:rPr lang="en-IN" sz="1400" dirty="0">
                <a:latin typeface="Times New Roman" panose="02020603050405020304" pitchFamily="18" charset="0"/>
                <a:cs typeface="Times New Roman" panose="02020603050405020304" pitchFamily="18" charset="0"/>
              </a:rPr>
              <a:t>Standard Deviation (SD): Square root of variance. Shows spread in the same units as data, making it easier to interpret.</a:t>
            </a:r>
          </a:p>
          <a:p>
            <a:pPr marL="146050" lvl="0" indent="0">
              <a:buNone/>
            </a:pPr>
            <a:endParaRPr lang="en-IN" sz="1400" dirty="0">
              <a:latin typeface="Times New Roman" panose="02020603050405020304" pitchFamily="18" charset="0"/>
              <a:cs typeface="Times New Roman" panose="02020603050405020304" pitchFamily="18" charset="0"/>
            </a:endParaRPr>
          </a:p>
          <a:p>
            <a:pPr marL="146050" indent="0">
              <a:buNone/>
            </a:pPr>
            <a:r>
              <a:rPr lang="en-IN" sz="1400" b="1" dirty="0">
                <a:latin typeface="Times New Roman" panose="02020603050405020304" pitchFamily="18" charset="0"/>
                <a:cs typeface="Times New Roman" panose="02020603050405020304" pitchFamily="18" charset="0"/>
              </a:rPr>
              <a:t>2. What does a high standard deviation indicate about your data?</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 high SD means the data points are widely spread from the mean.</a:t>
            </a:r>
          </a:p>
          <a:p>
            <a:r>
              <a:rPr lang="en-IN" sz="1400" dirty="0">
                <a:latin typeface="Times New Roman" panose="02020603050405020304" pitchFamily="18" charset="0"/>
                <a:cs typeface="Times New Roman" panose="02020603050405020304" pitchFamily="18" charset="0"/>
              </a:rPr>
              <a:t>A low SD means the data points are closer to the mean.</a:t>
            </a:r>
          </a:p>
          <a:p>
            <a:pPr marL="146050" indent="0">
              <a:buNone/>
            </a:pPr>
            <a:endParaRPr lang="en-IN" sz="1400" dirty="0">
              <a:latin typeface="Times New Roman" panose="02020603050405020304" pitchFamily="18" charset="0"/>
              <a:cs typeface="Times New Roman" panose="02020603050405020304" pitchFamily="18" charset="0"/>
            </a:endParaRPr>
          </a:p>
          <a:p>
            <a:pPr marL="146050" indent="0">
              <a:buNone/>
            </a:pPr>
            <a:r>
              <a:rPr lang="en-IN" sz="1400" b="1" dirty="0">
                <a:latin typeface="Times New Roman" panose="02020603050405020304" pitchFamily="18" charset="0"/>
                <a:cs typeface="Times New Roman" panose="02020603050405020304" pitchFamily="18" charset="0"/>
              </a:rPr>
              <a:t>3. How is the coefficient of variation (CV) used in comparison?</a:t>
            </a:r>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CV = (Standard Deviation / Mean) × 100%</a:t>
            </a:r>
          </a:p>
          <a:p>
            <a:pPr lvl="0"/>
            <a:r>
              <a:rPr lang="en-IN" sz="1400" dirty="0">
                <a:latin typeface="Times New Roman" panose="02020603050405020304" pitchFamily="18" charset="0"/>
                <a:cs typeface="Times New Roman" panose="02020603050405020304" pitchFamily="18" charset="0"/>
              </a:rPr>
              <a:t>It allows comparison of spread between datasets with different units or means.</a:t>
            </a:r>
          </a:p>
          <a:p>
            <a:pPr lvl="0"/>
            <a:r>
              <a:rPr lang="en-IN" sz="1400" dirty="0">
                <a:latin typeface="Times New Roman" panose="02020603050405020304" pitchFamily="18" charset="0"/>
                <a:cs typeface="Times New Roman" panose="02020603050405020304" pitchFamily="18" charset="0"/>
              </a:rPr>
              <a:t>Example: Comparing variation in heights vs weights – CV makes it comparable.</a:t>
            </a: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528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0721-DB55-A2D3-77B7-0A3DCB4EE755}"/>
              </a:ext>
            </a:extLst>
          </p:cNvPr>
          <p:cNvSpPr>
            <a:spLocks noGrp="1"/>
          </p:cNvSpPr>
          <p:nvPr>
            <p:ph type="title"/>
          </p:nvPr>
        </p:nvSpPr>
        <p:spPr>
          <a:xfrm>
            <a:off x="819150" y="399245"/>
            <a:ext cx="7835453" cy="4370231"/>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4. Why is IQR (Interquartile Range) more reliable than range?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Range only considers the minimum and maximum, so it’s affected by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IQR looks at the middle 50% of data (Q3 – Q1), ignoring extremes, so it gives a more stable measure of spread.</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How do you identify outliers using standard deviation or IQR?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Using SD: Values more than 2 or 3 SDs from the mean are often considered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Using IQR: Values below Q1 – 1.5 × IQR or above Q3 + 1.5 × IQR are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6. Why is standard deviation preferred over variance in interpretation?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Variance is in squared units, which is hard to relate to original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SD is in the same units as the data, so it is easier to understand and interpret.</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7.</a:t>
            </a:r>
            <a:r>
              <a:rPr lang="en-US" sz="1400" b="1" dirty="0">
                <a:solidFill>
                  <a:schemeClr val="tx2">
                    <a:lumMod val="10000"/>
                  </a:schemeClr>
                </a:solidFill>
                <a:latin typeface="Times New Roman" panose="02020603050405020304" pitchFamily="18" charset="0"/>
                <a:cs typeface="Times New Roman" panose="02020603050405020304" pitchFamily="18" charset="0"/>
              </a:rPr>
              <a:t> Why do we divide by n–1 when calculating sample variance?</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If sampling technique is biased. Then the sample variance is far away from population variance because of mean . So, if we divide sample variance by (n-1) then we have the possibilities of sample variance is approximately equal to population variance.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58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5E3E-413D-FA7D-1F0E-8687F303FDBB}"/>
              </a:ext>
            </a:extLst>
          </p:cNvPr>
          <p:cNvSpPr>
            <a:spLocks noGrp="1"/>
          </p:cNvSpPr>
          <p:nvPr>
            <p:ph type="title"/>
          </p:nvPr>
        </p:nvSpPr>
        <p:spPr>
          <a:xfrm>
            <a:off x="711993" y="445550"/>
            <a:ext cx="7505700" cy="954600"/>
          </a:xfrm>
        </p:spPr>
        <p:txBody>
          <a:bodyPr/>
          <a:lstStyle/>
          <a:p>
            <a:r>
              <a:rPr lang="en-US" sz="2400" b="1" dirty="0"/>
              <a:t>1. </a:t>
            </a:r>
            <a:r>
              <a:rPr lang="en-IN" sz="2400"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AD00E699-F544-7131-0088-4D867160FCCE}"/>
              </a:ext>
            </a:extLst>
          </p:cNvPr>
          <p:cNvSpPr>
            <a:spLocks noGrp="1"/>
          </p:cNvSpPr>
          <p:nvPr>
            <p:ph type="body" idx="1"/>
          </p:nvPr>
        </p:nvSpPr>
        <p:spPr>
          <a:xfrm>
            <a:off x="597693" y="1043190"/>
            <a:ext cx="4682645" cy="3116686"/>
          </a:xfrm>
        </p:spPr>
        <p:txBody>
          <a:bodyPr/>
          <a:lstStyle/>
          <a:p>
            <a:pPr lvl="0" algn="just"/>
            <a:r>
              <a:rPr lang="en-US" sz="1400" b="1" dirty="0">
                <a:solidFill>
                  <a:schemeClr val="tx2">
                    <a:lumMod val="10000"/>
                  </a:schemeClr>
                </a:solidFill>
                <a:latin typeface="Times New Roman" panose="02020603050405020304" pitchFamily="18" charset="0"/>
                <a:cs typeface="Times New Roman" panose="02020603050405020304" pitchFamily="18" charset="0"/>
              </a:rPr>
              <a:t>What is Statistics?</a:t>
            </a:r>
          </a:p>
          <a:p>
            <a:pPr lvl="0" algn="just"/>
            <a:r>
              <a:rPr lang="en-US" sz="1400" dirty="0">
                <a:solidFill>
                  <a:schemeClr val="tx2">
                    <a:lumMod val="10000"/>
                  </a:schemeClr>
                </a:solidFill>
                <a:latin typeface="Times New Roman" panose="02020603050405020304" pitchFamily="18" charset="0"/>
                <a:cs typeface="Times New Roman" panose="02020603050405020304" pitchFamily="18" charset="0"/>
              </a:rPr>
              <a:t>A branch of mathematics which deals with gathering, organizing, analyzing, and interpreting the data.</a:t>
            </a:r>
          </a:p>
          <a:p>
            <a:pPr lvl="0" algn="just"/>
            <a:r>
              <a:rPr lang="en-US" sz="1400" dirty="0">
                <a:solidFill>
                  <a:schemeClr val="tx2">
                    <a:lumMod val="10000"/>
                  </a:schemeClr>
                </a:solidFill>
                <a:latin typeface="Times New Roman" panose="02020603050405020304" pitchFamily="18" charset="0"/>
                <a:cs typeface="Times New Roman" panose="02020603050405020304" pitchFamily="18" charset="0"/>
              </a:rPr>
              <a:t>Statistics refers to dealing with quantitative information</a:t>
            </a:r>
          </a:p>
          <a:p>
            <a:pPr lvl="0" algn="just"/>
            <a:r>
              <a:rPr lang="en-US" sz="1400" dirty="0">
                <a:solidFill>
                  <a:schemeClr val="tx2">
                    <a:lumMod val="10000"/>
                  </a:schemeClr>
                </a:solidFill>
                <a:latin typeface="Times New Roman" panose="02020603050405020304" pitchFamily="18" charset="0"/>
                <a:cs typeface="Times New Roman" panose="02020603050405020304" pitchFamily="18" charset="0"/>
              </a:rPr>
              <a:t>Statistics is the sciences and art of dealing with figure and facts.</a:t>
            </a:r>
          </a:p>
          <a:p>
            <a:pPr lvl="0" algn="just"/>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v"/>
            </a:pPr>
            <a:r>
              <a:rPr lang="en-IN" sz="1400" b="1" dirty="0">
                <a:solidFill>
                  <a:schemeClr val="tx2">
                    <a:lumMod val="10000"/>
                  </a:schemeClr>
                </a:solidFill>
                <a:latin typeface="Times New Roman" panose="02020603050405020304" pitchFamily="18" charset="0"/>
                <a:cs typeface="Times New Roman" panose="02020603050405020304" pitchFamily="18" charset="0"/>
              </a:rPr>
              <a:t>Applications:</a:t>
            </a:r>
            <a:r>
              <a:rPr lang="en-US" sz="1400" b="1" dirty="0">
                <a:solidFill>
                  <a:schemeClr val="tx2">
                    <a:lumMod val="10000"/>
                  </a:schemeClr>
                </a:solidFill>
                <a:latin typeface="Times New Roman" panose="02020603050405020304" pitchFamily="18" charset="0"/>
                <a:cs typeface="Times New Roman" panose="02020603050405020304" pitchFamily="18" charset="0"/>
              </a:rPr>
              <a:t> </a:t>
            </a:r>
            <a:r>
              <a:rPr lang="en-US" sz="1400" dirty="0">
                <a:solidFill>
                  <a:schemeClr val="tx2">
                    <a:lumMod val="10000"/>
                  </a:schemeClr>
                </a:solidFill>
                <a:latin typeface="Times New Roman" panose="02020603050405020304" pitchFamily="18" charset="0"/>
                <a:cs typeface="Times New Roman" panose="02020603050405020304" pitchFamily="18" charset="0"/>
              </a:rPr>
              <a:t>Research, AI/ML, Business Intelligence, Finance, Healthcare.</a:t>
            </a:r>
          </a:p>
          <a:p>
            <a:pPr algn="just">
              <a:buFont typeface="Arial" panose="020B0604020202020204" pitchFamily="34" charset="0"/>
              <a:buChar char="•"/>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ClrTx/>
              <a:buSzTx/>
              <a:buFontTx/>
              <a:buChar char="•"/>
            </a:pPr>
            <a:r>
              <a:rPr lang="en-US" altLang="en-US" sz="1400" dirty="0">
                <a:solidFill>
                  <a:schemeClr val="tx1"/>
                </a:solidFill>
                <a:latin typeface="Times New Roman" panose="02020603050405020304" pitchFamily="18" charset="0"/>
                <a:cs typeface="Times New Roman" panose="02020603050405020304" pitchFamily="18" charset="0"/>
              </a:rPr>
              <a:t>Types:</a:t>
            </a:r>
          </a:p>
          <a:p>
            <a:pPr marL="0" lvl="0" indent="0" algn="just" eaLnBrk="0" fontAlgn="base" hangingPunct="0">
              <a:lnSpc>
                <a:spcPct val="100000"/>
              </a:lnSpc>
              <a:spcBef>
                <a:spcPct val="0"/>
              </a:spcBef>
              <a:spcAft>
                <a:spcPct val="0"/>
              </a:spcAft>
              <a:buClrTx/>
              <a:buSzTx/>
              <a:buFontTx/>
              <a:buChar char="•"/>
            </a:pPr>
            <a:r>
              <a:rPr lang="en-US" altLang="en-US" sz="1400" dirty="0">
                <a:solidFill>
                  <a:schemeClr val="tx1"/>
                </a:solidFill>
                <a:latin typeface="Times New Roman" panose="02020603050405020304" pitchFamily="18" charset="0"/>
                <a:cs typeface="Times New Roman" panose="02020603050405020304" pitchFamily="18" charset="0"/>
              </a:rPr>
              <a:t>Descriptive Statistics</a:t>
            </a:r>
          </a:p>
          <a:p>
            <a:pPr marL="0" lvl="0" indent="0" algn="just" eaLnBrk="0" fontAlgn="base" hangingPunct="0">
              <a:lnSpc>
                <a:spcPct val="100000"/>
              </a:lnSpc>
              <a:spcBef>
                <a:spcPct val="0"/>
              </a:spcBef>
              <a:spcAft>
                <a:spcPct val="0"/>
              </a:spcAft>
              <a:buClrTx/>
              <a:buSzTx/>
              <a:buFontTx/>
              <a:buChar char="•"/>
            </a:pPr>
            <a:r>
              <a:rPr lang="en-US" altLang="en-US" sz="1400" dirty="0">
                <a:solidFill>
                  <a:schemeClr val="tx1"/>
                </a:solidFill>
                <a:latin typeface="Times New Roman" panose="02020603050405020304" pitchFamily="18" charset="0"/>
                <a:cs typeface="Times New Roman" panose="02020603050405020304" pitchFamily="18" charset="0"/>
              </a:rPr>
              <a:t>Inferential Statistics</a:t>
            </a:r>
          </a:p>
          <a:p>
            <a:pPr algn="just">
              <a:buFont typeface="Arial" panose="020B0604020202020204" pitchFamily="34" charset="0"/>
              <a:buChar char="•"/>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947E259-5C75-1CB2-C241-4006FF1FA9BF}"/>
              </a:ext>
            </a:extLst>
          </p:cNvPr>
          <p:cNvPicPr>
            <a:picLocks noChangeAspect="1"/>
          </p:cNvPicPr>
          <p:nvPr/>
        </p:nvPicPr>
        <p:blipFill>
          <a:blip r:embed="rId2"/>
          <a:stretch>
            <a:fillRect/>
          </a:stretch>
        </p:blipFill>
        <p:spPr>
          <a:xfrm>
            <a:off x="5590069" y="1202637"/>
            <a:ext cx="2841938" cy="2797792"/>
          </a:xfrm>
          <a:prstGeom prst="rect">
            <a:avLst/>
          </a:prstGeom>
        </p:spPr>
      </p:pic>
    </p:spTree>
    <p:extLst>
      <p:ext uri="{BB962C8B-B14F-4D97-AF65-F5344CB8AC3E}">
        <p14:creationId xmlns:p14="http://schemas.microsoft.com/office/powerpoint/2010/main" val="609023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F6B0-EE39-694C-D13F-192D2B07EE21}"/>
              </a:ext>
            </a:extLst>
          </p:cNvPr>
          <p:cNvSpPr>
            <a:spLocks noGrp="1"/>
          </p:cNvSpPr>
          <p:nvPr>
            <p:ph type="title"/>
          </p:nvPr>
        </p:nvSpPr>
        <p:spPr>
          <a:xfrm>
            <a:off x="819150" y="446468"/>
            <a:ext cx="7505700" cy="686873"/>
          </a:xfrm>
        </p:spPr>
        <p:txBody>
          <a:bodyPr/>
          <a:lstStyle/>
          <a:p>
            <a:r>
              <a:rPr lang="en-IN" sz="2400" b="1" dirty="0">
                <a:latin typeface="Times New Roman" panose="02020603050405020304" pitchFamily="18" charset="0"/>
                <a:cs typeface="Times New Roman" panose="02020603050405020304" pitchFamily="18" charset="0"/>
              </a:rPr>
              <a:t>7.Correlation</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42A68CC-3B79-E6A4-C80C-B866086AFFB0}"/>
              </a:ext>
            </a:extLst>
          </p:cNvPr>
          <p:cNvSpPr>
            <a:spLocks noGrp="1"/>
          </p:cNvSpPr>
          <p:nvPr>
            <p:ph type="body" idx="1"/>
          </p:nvPr>
        </p:nvSpPr>
        <p:spPr>
          <a:xfrm>
            <a:off x="819150" y="948743"/>
            <a:ext cx="3976084" cy="3910885"/>
          </a:xfrm>
        </p:spPr>
        <p:txBody>
          <a:bodyPr/>
          <a:lstStyle/>
          <a:p>
            <a:pPr marL="14605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Correlation measures the strength and direction of the relationship between two variables.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It shows how one variable changes in relation to another.</a:t>
            </a: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Range: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Correlation coefficient ranges from −1 to +1</a:t>
            </a:r>
          </a:p>
          <a:p>
            <a:pPr marL="146050" lvl="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lvl="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Types Of Correlation</a:t>
            </a:r>
          </a:p>
          <a:p>
            <a:pPr marL="146050" lvl="0" indent="0">
              <a:buNone/>
            </a:pP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Pearson Correlation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Pearson correlation is a statistical measure that calculates the strength and direction of the linear relationship between two continuous numerical variables.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Values range from −1 to +1</a:t>
            </a:r>
          </a:p>
          <a:p>
            <a:pPr marL="146050" lvl="0" indent="0">
              <a:buNone/>
            </a:pPr>
            <a:endParaRPr lang="en-IN" sz="1400" dirty="0"/>
          </a:p>
        </p:txBody>
      </p:sp>
      <p:pic>
        <p:nvPicPr>
          <p:cNvPr id="6" name="Picture 5">
            <a:extLst>
              <a:ext uri="{FF2B5EF4-FFF2-40B4-BE49-F238E27FC236}">
                <a16:creationId xmlns:a16="http://schemas.microsoft.com/office/drawing/2014/main" id="{0600F971-DDB2-ED89-FEB8-2A3DA646F52D}"/>
              </a:ext>
            </a:extLst>
          </p:cNvPr>
          <p:cNvPicPr>
            <a:picLocks noChangeAspect="1"/>
          </p:cNvPicPr>
          <p:nvPr/>
        </p:nvPicPr>
        <p:blipFill>
          <a:blip r:embed="rId2"/>
          <a:stretch>
            <a:fillRect/>
          </a:stretch>
        </p:blipFill>
        <p:spPr>
          <a:xfrm>
            <a:off x="5108620" y="1038895"/>
            <a:ext cx="3788937" cy="3588912"/>
          </a:xfrm>
          <a:prstGeom prst="rect">
            <a:avLst/>
          </a:prstGeom>
        </p:spPr>
      </p:pic>
    </p:spTree>
    <p:extLst>
      <p:ext uri="{BB962C8B-B14F-4D97-AF65-F5344CB8AC3E}">
        <p14:creationId xmlns:p14="http://schemas.microsoft.com/office/powerpoint/2010/main" val="1446981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4A48-D742-FF14-29CA-EE5C4E26E3DC}"/>
              </a:ext>
            </a:extLst>
          </p:cNvPr>
          <p:cNvSpPr>
            <a:spLocks noGrp="1"/>
          </p:cNvSpPr>
          <p:nvPr>
            <p:ph type="title"/>
          </p:nvPr>
        </p:nvSpPr>
        <p:spPr/>
        <p:txBody>
          <a:bodyPr/>
          <a:lstStyle/>
          <a:p>
            <a:r>
              <a:rPr lang="en-IN" sz="2400" b="1" dirty="0">
                <a:latin typeface="Times New Roman" panose="02020603050405020304" pitchFamily="18" charset="0"/>
                <a:cs typeface="Times New Roman" panose="02020603050405020304" pitchFamily="18" charset="0"/>
              </a:rPr>
              <a:t>Spearman’s Correlation</a:t>
            </a:r>
          </a:p>
        </p:txBody>
      </p:sp>
      <p:sp>
        <p:nvSpPr>
          <p:cNvPr id="3" name="Text Placeholder 2">
            <a:extLst>
              <a:ext uri="{FF2B5EF4-FFF2-40B4-BE49-F238E27FC236}">
                <a16:creationId xmlns:a16="http://schemas.microsoft.com/office/drawing/2014/main" id="{F8A510EC-F746-3831-4DDB-D42826602F97}"/>
              </a:ext>
            </a:extLst>
          </p:cNvPr>
          <p:cNvSpPr>
            <a:spLocks noGrp="1"/>
          </p:cNvSpPr>
          <p:nvPr>
            <p:ph type="body" idx="1"/>
          </p:nvPr>
        </p:nvSpPr>
        <p:spPr>
          <a:xfrm>
            <a:off x="819149" y="1596980"/>
            <a:ext cx="3658405" cy="2841745"/>
          </a:xfrm>
        </p:spPr>
        <p:txBody>
          <a:bodyPr/>
          <a:lstStyle/>
          <a:p>
            <a:r>
              <a:rPr lang="en-US" sz="1400" dirty="0">
                <a:solidFill>
                  <a:schemeClr val="tx2">
                    <a:lumMod val="10000"/>
                  </a:schemeClr>
                </a:solidFill>
                <a:latin typeface="Times New Roman" panose="02020603050405020304" pitchFamily="18" charset="0"/>
                <a:cs typeface="Times New Roman" panose="02020603050405020304" pitchFamily="18" charset="0"/>
              </a:rPr>
              <a:t>Spearman correlation is a statistical measure that calculates the strength and direction of the monotonic relationship between two variables using their ranks instead of actual values.</a:t>
            </a:r>
          </a:p>
          <a:p>
            <a:r>
              <a:rPr lang="en-US" sz="1400" dirty="0">
                <a:solidFill>
                  <a:schemeClr val="tx2">
                    <a:lumMod val="10000"/>
                  </a:schemeClr>
                </a:solidFill>
                <a:latin typeface="Times New Roman" panose="02020603050405020304" pitchFamily="18" charset="0"/>
                <a:cs typeface="Times New Roman" panose="02020603050405020304" pitchFamily="18" charset="0"/>
              </a:rPr>
              <a:t>Values also range from </a:t>
            </a:r>
            <a:r>
              <a:rPr lang="en-US" sz="1400" b="1" dirty="0">
                <a:solidFill>
                  <a:schemeClr val="tx2">
                    <a:lumMod val="10000"/>
                  </a:schemeClr>
                </a:solidFill>
                <a:latin typeface="Times New Roman" panose="02020603050405020304" pitchFamily="18" charset="0"/>
                <a:cs typeface="Times New Roman" panose="02020603050405020304" pitchFamily="18" charset="0"/>
              </a:rPr>
              <a:t>−1 to +1</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A2F27AE9-0A97-D794-8202-210344DD6B1E}"/>
              </a:ext>
            </a:extLst>
          </p:cNvPr>
          <p:cNvPicPr>
            <a:picLocks noChangeAspect="1"/>
          </p:cNvPicPr>
          <p:nvPr/>
        </p:nvPicPr>
        <p:blipFill>
          <a:blip r:embed="rId2"/>
          <a:stretch>
            <a:fillRect/>
          </a:stretch>
        </p:blipFill>
        <p:spPr>
          <a:xfrm>
            <a:off x="4833870" y="1596980"/>
            <a:ext cx="3743460" cy="2577329"/>
          </a:xfrm>
          <a:prstGeom prst="rect">
            <a:avLst/>
          </a:prstGeom>
        </p:spPr>
      </p:pic>
    </p:spTree>
    <p:extLst>
      <p:ext uri="{BB962C8B-B14F-4D97-AF65-F5344CB8AC3E}">
        <p14:creationId xmlns:p14="http://schemas.microsoft.com/office/powerpoint/2010/main" val="4111510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470F-FE9F-EE42-CB4D-96E5D215F091}"/>
              </a:ext>
            </a:extLst>
          </p:cNvPr>
          <p:cNvSpPr>
            <a:spLocks noGrp="1"/>
          </p:cNvSpPr>
          <p:nvPr>
            <p:ph type="title"/>
          </p:nvPr>
        </p:nvSpPr>
        <p:spPr>
          <a:xfrm>
            <a:off x="819150" y="502276"/>
            <a:ext cx="7505700" cy="716924"/>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5F3FA4BA-C296-F40B-5735-A40FA797055A}"/>
              </a:ext>
            </a:extLst>
          </p:cNvPr>
          <p:cNvSpPr>
            <a:spLocks noGrp="1"/>
          </p:cNvSpPr>
          <p:nvPr>
            <p:ph type="body" idx="1"/>
          </p:nvPr>
        </p:nvSpPr>
        <p:spPr>
          <a:xfrm>
            <a:off x="819150" y="1270715"/>
            <a:ext cx="7505700" cy="3425781"/>
          </a:xfrm>
        </p:spPr>
        <p:txBody>
          <a:bodyPr/>
          <a:lstStyle/>
          <a:p>
            <a:pPr marL="146050" lvl="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1.What is the difference between correlation and causation?</a:t>
            </a:r>
          </a:p>
          <a:p>
            <a:r>
              <a:rPr lang="en-IN" sz="1400" dirty="0">
                <a:latin typeface="Times New Roman" panose="02020603050405020304" pitchFamily="18" charset="0"/>
                <a:cs typeface="Times New Roman" panose="02020603050405020304" pitchFamily="18" charset="0"/>
              </a:rPr>
              <a:t>Correlation: Measures how two variables move together, but doesn’t mean one causes the other.</a:t>
            </a:r>
          </a:p>
          <a:p>
            <a:pPr lvl="0"/>
            <a:r>
              <a:rPr lang="en-IN" sz="1400" dirty="0">
                <a:latin typeface="Times New Roman" panose="02020603050405020304" pitchFamily="18" charset="0"/>
                <a:cs typeface="Times New Roman" panose="02020603050405020304" pitchFamily="18" charset="0"/>
              </a:rPr>
              <a:t>Causation: Means one variable directly causes changes in another.</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Example: Ice cream sales and drowning incidents are correlated (both increase in summer) but ice cream doesn’t cause drowning.</a:t>
            </a:r>
          </a:p>
          <a:p>
            <a:pPr marL="146050" lvl="0" indent="0">
              <a:buNone/>
            </a:pP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latin typeface="Times New Roman" panose="02020603050405020304" pitchFamily="18" charset="0"/>
                <a:cs typeface="Times New Roman" panose="02020603050405020304" pitchFamily="18" charset="0"/>
              </a:rPr>
              <a:t>2. Explain Pearson’s correlation and when it’s used.</a:t>
            </a:r>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Pearson’s correlation measures the linear relationship between two continuous numerical variables.</a:t>
            </a:r>
          </a:p>
          <a:p>
            <a:pPr lvl="0"/>
            <a:r>
              <a:rPr lang="en-IN" sz="1400" dirty="0">
                <a:latin typeface="Times New Roman" panose="02020603050405020304" pitchFamily="18" charset="0"/>
                <a:cs typeface="Times New Roman" panose="02020603050405020304" pitchFamily="18" charset="0"/>
              </a:rPr>
              <a:t>Values range from -1 to +1.</a:t>
            </a:r>
          </a:p>
          <a:p>
            <a:pPr lvl="0"/>
            <a:r>
              <a:rPr lang="en-IN" sz="1400" dirty="0">
                <a:latin typeface="Times New Roman" panose="02020603050405020304" pitchFamily="18" charset="0"/>
                <a:cs typeface="Times New Roman" panose="02020603050405020304" pitchFamily="18" charset="0"/>
              </a:rPr>
              <a:t>Used when data is normally distributed and relationship is linear.</a:t>
            </a:r>
          </a:p>
          <a:p>
            <a:pPr marL="146050" lvl="0" indent="0">
              <a:buNone/>
            </a:pPr>
            <a:endParaRPr lang="en-IN" sz="1400" dirty="0">
              <a:latin typeface="Times New Roman" panose="02020603050405020304" pitchFamily="18" charset="0"/>
              <a:cs typeface="Times New Roman" panose="02020603050405020304" pitchFamily="18" charset="0"/>
            </a:endParaRPr>
          </a:p>
          <a:p>
            <a:pPr marL="146050" indent="0">
              <a:buNone/>
            </a:pPr>
            <a:endParaRPr lang="en-IN" dirty="0"/>
          </a:p>
        </p:txBody>
      </p:sp>
    </p:spTree>
    <p:extLst>
      <p:ext uri="{BB962C8B-B14F-4D97-AF65-F5344CB8AC3E}">
        <p14:creationId xmlns:p14="http://schemas.microsoft.com/office/powerpoint/2010/main" val="324253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775E-7CBB-BB93-F807-47E7F83CF1F5}"/>
              </a:ext>
            </a:extLst>
          </p:cNvPr>
          <p:cNvSpPr>
            <a:spLocks noGrp="1"/>
          </p:cNvSpPr>
          <p:nvPr>
            <p:ph type="title"/>
          </p:nvPr>
        </p:nvSpPr>
        <p:spPr>
          <a:xfrm>
            <a:off x="819150" y="399244"/>
            <a:ext cx="7505700" cy="4314424"/>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Explain Spearman’s correlation and when it’s used.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Spearman’s correlation measures monotonic relationship (increasing or decreasing) between variables using their ranks.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Used when data is not normally distributed or the relationship is non-linear.</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What does a correlation coefficient of +1, 0, -1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+1: Perfect positive correlation (as one increases, the other increases perfectly).</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0: No correlation (variables are not related).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-1: Perfect negative correlation (as one increases, the other decreases perfectly).</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Give a real-world example of positive correlation and negative correlation.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Positive correlation: Height and weight – taller people usually weigh more.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Negative correlation: Number of hours spent watching TV vs exam scores – more TV, lower scores.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6. Can two variables be correlated but not causal? Example?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Yes, correlation does not imply causation.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Number of people eating ice cream and drowning incidents both rise in summer. They are correlated, but eating ice cream does not cause drowning.</a:t>
            </a: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524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82A3-2F68-ADFB-657E-DAE9F507457D}"/>
              </a:ext>
            </a:extLst>
          </p:cNvPr>
          <p:cNvSpPr>
            <a:spLocks noGrp="1"/>
          </p:cNvSpPr>
          <p:nvPr>
            <p:ph type="title"/>
          </p:nvPr>
        </p:nvSpPr>
        <p:spPr>
          <a:xfrm>
            <a:off x="819150" y="845600"/>
            <a:ext cx="7505700" cy="798603"/>
          </a:xfrm>
        </p:spPr>
        <p:txBody>
          <a:bodyPr/>
          <a:lstStyle/>
          <a:p>
            <a:r>
              <a:rPr lang="en-IN" sz="2400" b="1" dirty="0">
                <a:latin typeface="Times New Roman" panose="02020603050405020304" pitchFamily="18" charset="0"/>
                <a:cs typeface="Times New Roman" panose="02020603050405020304" pitchFamily="18" charset="0"/>
              </a:rPr>
              <a:t>8. Graphs for Statistical Analysis</a:t>
            </a:r>
          </a:p>
        </p:txBody>
      </p:sp>
      <p:sp>
        <p:nvSpPr>
          <p:cNvPr id="3" name="Text Placeholder 2">
            <a:extLst>
              <a:ext uri="{FF2B5EF4-FFF2-40B4-BE49-F238E27FC236}">
                <a16:creationId xmlns:a16="http://schemas.microsoft.com/office/drawing/2014/main" id="{08165960-3213-DEB3-B6EA-EF2ACC5417EB}"/>
              </a:ext>
            </a:extLst>
          </p:cNvPr>
          <p:cNvSpPr>
            <a:spLocks noGrp="1"/>
          </p:cNvSpPr>
          <p:nvPr>
            <p:ph type="body" idx="1"/>
          </p:nvPr>
        </p:nvSpPr>
        <p:spPr>
          <a:xfrm>
            <a:off x="819150" y="1674254"/>
            <a:ext cx="7505700" cy="2764471"/>
          </a:xfrm>
        </p:spPr>
        <p:txBody>
          <a:bodyPr/>
          <a:lstStyle/>
          <a:p>
            <a:pPr marL="146050" indent="0">
              <a:buNone/>
            </a:pPr>
            <a:r>
              <a:rPr lang="en-US" sz="1400" dirty="0">
                <a:solidFill>
                  <a:schemeClr val="tx2">
                    <a:lumMod val="10000"/>
                  </a:schemeClr>
                </a:solidFill>
                <a:latin typeface="Times New Roman" panose="02020603050405020304" pitchFamily="18" charset="0"/>
                <a:cs typeface="Times New Roman" panose="02020603050405020304" pitchFamily="18" charset="0"/>
              </a:rPr>
              <a:t>Graphs for Statistical Analysis are visual representations of data used to summarize, explore, and interpret information.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They help in understanding patterns, trends, relationships, and distributions of variables in a dataset.</a:t>
            </a:r>
          </a:p>
          <a:p>
            <a:pPr marL="146050" indent="0">
              <a:buNone/>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lnSpc>
                <a:spcPct val="100000"/>
              </a:lnSpc>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Types of Analysis:</a:t>
            </a:r>
          </a:p>
          <a:p>
            <a:pPr marL="146050" indent="0">
              <a:lnSpc>
                <a:spcPct val="100000"/>
              </a:lnSpc>
              <a:buNone/>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488950" indent="-342900">
              <a:lnSpc>
                <a:spcPct val="100000"/>
              </a:lnSpc>
              <a:buAutoNum type="arabicPeriod"/>
            </a:pPr>
            <a:r>
              <a:rPr lang="en-US" sz="1400" b="1" dirty="0">
                <a:solidFill>
                  <a:schemeClr val="tx2">
                    <a:lumMod val="10000"/>
                  </a:schemeClr>
                </a:solidFill>
                <a:latin typeface="Times New Roman" panose="02020603050405020304" pitchFamily="18" charset="0"/>
                <a:cs typeface="Times New Roman" panose="02020603050405020304" pitchFamily="18" charset="0"/>
              </a:rPr>
              <a:t>Univariate:</a:t>
            </a:r>
            <a:r>
              <a:rPr lang="en-US" sz="1400" dirty="0">
                <a:solidFill>
                  <a:schemeClr val="tx2">
                    <a:lumMod val="10000"/>
                  </a:schemeClr>
                </a:solidFill>
                <a:latin typeface="Times New Roman" panose="02020603050405020304" pitchFamily="18" charset="0"/>
                <a:cs typeface="Times New Roman" panose="02020603050405020304" pitchFamily="18" charset="0"/>
              </a:rPr>
              <a:t> Analyzes one variable</a:t>
            </a:r>
          </a:p>
          <a:p>
            <a:pPr marL="488950" indent="-342900">
              <a:lnSpc>
                <a:spcPct val="100000"/>
              </a:lnSpc>
              <a:buAutoNum type="arabicPeriod"/>
            </a:pPr>
            <a:r>
              <a:rPr lang="en-US" sz="1400" b="1" dirty="0">
                <a:solidFill>
                  <a:schemeClr val="tx2">
                    <a:lumMod val="10000"/>
                  </a:schemeClr>
                </a:solidFill>
                <a:latin typeface="Times New Roman" panose="02020603050405020304" pitchFamily="18" charset="0"/>
                <a:cs typeface="Times New Roman" panose="02020603050405020304" pitchFamily="18" charset="0"/>
              </a:rPr>
              <a:t>Bivariate:</a:t>
            </a:r>
            <a:r>
              <a:rPr lang="en-US" sz="1400" dirty="0">
                <a:solidFill>
                  <a:schemeClr val="tx2">
                    <a:lumMod val="10000"/>
                  </a:schemeClr>
                </a:solidFill>
                <a:latin typeface="Times New Roman" panose="02020603050405020304" pitchFamily="18" charset="0"/>
                <a:cs typeface="Times New Roman" panose="02020603050405020304" pitchFamily="18" charset="0"/>
              </a:rPr>
              <a:t> Analyzes two variables and their relationship</a:t>
            </a:r>
          </a:p>
          <a:p>
            <a:pPr marL="488950" indent="-342900">
              <a:lnSpc>
                <a:spcPct val="100000"/>
              </a:lnSpc>
              <a:buAutoNum type="arabicPeriod"/>
            </a:pPr>
            <a:r>
              <a:rPr lang="en-US" sz="1400" b="1" dirty="0">
                <a:solidFill>
                  <a:schemeClr val="tx2">
                    <a:lumMod val="10000"/>
                  </a:schemeClr>
                </a:solidFill>
                <a:latin typeface="Times New Roman" panose="02020603050405020304" pitchFamily="18" charset="0"/>
                <a:cs typeface="Times New Roman" panose="02020603050405020304" pitchFamily="18" charset="0"/>
              </a:rPr>
              <a:t>Multivariate:</a:t>
            </a:r>
            <a:r>
              <a:rPr lang="en-US" sz="1400" dirty="0">
                <a:solidFill>
                  <a:schemeClr val="tx2">
                    <a:lumMod val="10000"/>
                  </a:schemeClr>
                </a:solidFill>
                <a:latin typeface="Times New Roman" panose="02020603050405020304" pitchFamily="18" charset="0"/>
                <a:cs typeface="Times New Roman" panose="02020603050405020304" pitchFamily="18" charset="0"/>
              </a:rPr>
              <a:t> Analyzes three or more variables simultaneously</a:t>
            </a:r>
          </a:p>
          <a:p>
            <a:endParaRPr lang="en-IN" dirty="0"/>
          </a:p>
        </p:txBody>
      </p:sp>
    </p:spTree>
    <p:extLst>
      <p:ext uri="{BB962C8B-B14F-4D97-AF65-F5344CB8AC3E}">
        <p14:creationId xmlns:p14="http://schemas.microsoft.com/office/powerpoint/2010/main" val="37076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BBC5-0CA8-299D-9737-B3940C100C19}"/>
              </a:ext>
            </a:extLst>
          </p:cNvPr>
          <p:cNvSpPr>
            <a:spLocks noGrp="1"/>
          </p:cNvSpPr>
          <p:nvPr>
            <p:ph type="title"/>
          </p:nvPr>
        </p:nvSpPr>
        <p:spPr>
          <a:xfrm>
            <a:off x="819150" y="485105"/>
            <a:ext cx="7505700" cy="678288"/>
          </a:xfrm>
        </p:spPr>
        <p:txBody>
          <a:bodyPr/>
          <a:lstStyle/>
          <a:p>
            <a:r>
              <a:rPr lang="en-US" sz="2400" b="1" dirty="0">
                <a:latin typeface="Times New Roman" panose="02020603050405020304" pitchFamily="18" charset="0"/>
                <a:cs typeface="Times New Roman" panose="02020603050405020304" pitchFamily="18" charset="0"/>
              </a:rPr>
              <a:t>Univariate Analysis</a:t>
            </a:r>
            <a:br>
              <a:rPr lang="en-US" sz="2400" b="1"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9543BEE-4400-FA53-FD86-D48250C4C957}"/>
              </a:ext>
            </a:extLst>
          </p:cNvPr>
          <p:cNvSpPr>
            <a:spLocks noGrp="1"/>
          </p:cNvSpPr>
          <p:nvPr>
            <p:ph type="body" idx="1"/>
          </p:nvPr>
        </p:nvSpPr>
        <p:spPr>
          <a:xfrm>
            <a:off x="819150" y="1038896"/>
            <a:ext cx="4800331" cy="3730579"/>
          </a:xfrm>
        </p:spPr>
        <p:txBody>
          <a:bodyPr/>
          <a:lstStyle/>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Univariate Analysis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Univariate analysis examines one variable at a time to understand its distribution, patterns, and characteristics.</a:t>
            </a:r>
          </a:p>
          <a:p>
            <a:pPr marL="146050" indent="0">
              <a:buNone/>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Key Tools &amp; Graphs:</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r>
              <a:rPr lang="en-US" sz="1400" b="1" dirty="0">
                <a:solidFill>
                  <a:schemeClr val="tx2">
                    <a:lumMod val="10000"/>
                  </a:schemeClr>
                </a:solidFill>
                <a:latin typeface="Times New Roman" panose="02020603050405020304" pitchFamily="18" charset="0"/>
                <a:cs typeface="Times New Roman" panose="02020603050405020304" pitchFamily="18" charset="0"/>
              </a:rPr>
              <a:t>Bar Chart</a:t>
            </a:r>
            <a:r>
              <a:rPr lang="en-US" sz="1400" dirty="0">
                <a:solidFill>
                  <a:schemeClr val="tx2">
                    <a:lumMod val="10000"/>
                  </a:schemeClr>
                </a:solidFill>
                <a:latin typeface="Times New Roman" panose="02020603050405020304" pitchFamily="18" charset="0"/>
                <a:cs typeface="Times New Roman" panose="02020603050405020304" pitchFamily="18" charset="0"/>
              </a:rPr>
              <a:t> – Displays frequency of categorical data.</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Relative Frequency</a:t>
            </a:r>
            <a:r>
              <a:rPr lang="en-US" sz="1400" dirty="0">
                <a:solidFill>
                  <a:schemeClr val="tx2">
                    <a:lumMod val="10000"/>
                  </a:schemeClr>
                </a:solidFill>
                <a:latin typeface="Times New Roman" panose="02020603050405020304" pitchFamily="18" charset="0"/>
                <a:cs typeface="Times New Roman" panose="02020603050405020304" pitchFamily="18" charset="0"/>
              </a:rPr>
              <a:t> – Shows proportion of each category relative to total.</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Cumulative Frequency</a:t>
            </a:r>
            <a:r>
              <a:rPr lang="en-US" sz="1400" dirty="0">
                <a:solidFill>
                  <a:schemeClr val="tx2">
                    <a:lumMod val="10000"/>
                  </a:schemeClr>
                </a:solidFill>
                <a:latin typeface="Times New Roman" panose="02020603050405020304" pitchFamily="18" charset="0"/>
                <a:cs typeface="Times New Roman" panose="02020603050405020304" pitchFamily="18" charset="0"/>
              </a:rPr>
              <a:t> – Shows running total of frequencies, helpful for percentiles.</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Numerical Feature Analysis</a:t>
            </a:r>
            <a:r>
              <a:rPr lang="en-US" sz="1400" dirty="0">
                <a:solidFill>
                  <a:schemeClr val="tx2">
                    <a:lumMod val="10000"/>
                  </a:schemeClr>
                </a:solidFill>
                <a:latin typeface="Times New Roman" panose="02020603050405020304" pitchFamily="18" charset="0"/>
                <a:cs typeface="Times New Roman" panose="02020603050405020304" pitchFamily="18" charset="0"/>
              </a:rPr>
              <a:t> – Analyzing mean, median, mode, variance, SD for numerical data.</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Distribution of Numerical Feature</a:t>
            </a:r>
            <a:r>
              <a:rPr lang="en-US" sz="1400" dirty="0">
                <a:solidFill>
                  <a:schemeClr val="tx2">
                    <a:lumMod val="10000"/>
                  </a:schemeClr>
                </a:solidFill>
                <a:latin typeface="Times New Roman" panose="02020603050405020304" pitchFamily="18" charset="0"/>
                <a:cs typeface="Times New Roman" panose="02020603050405020304" pitchFamily="18" charset="0"/>
              </a:rPr>
              <a:t> – Using Histogram or Box Plot to visualize spread, and outliers.</a:t>
            </a:r>
          </a:p>
          <a:p>
            <a:endParaRPr lang="en-IN" dirty="0"/>
          </a:p>
        </p:txBody>
      </p:sp>
      <p:pic>
        <p:nvPicPr>
          <p:cNvPr id="7" name="Picture 6">
            <a:extLst>
              <a:ext uri="{FF2B5EF4-FFF2-40B4-BE49-F238E27FC236}">
                <a16:creationId xmlns:a16="http://schemas.microsoft.com/office/drawing/2014/main" id="{C2883768-B50E-F91B-4275-02FBF1205980}"/>
              </a:ext>
            </a:extLst>
          </p:cNvPr>
          <p:cNvPicPr>
            <a:picLocks noChangeAspect="1"/>
          </p:cNvPicPr>
          <p:nvPr/>
        </p:nvPicPr>
        <p:blipFill>
          <a:blip r:embed="rId2"/>
          <a:stretch>
            <a:fillRect/>
          </a:stretch>
        </p:blipFill>
        <p:spPr>
          <a:xfrm>
            <a:off x="5619481" y="1341874"/>
            <a:ext cx="2960946" cy="2959669"/>
          </a:xfrm>
          <a:prstGeom prst="rect">
            <a:avLst/>
          </a:prstGeom>
        </p:spPr>
      </p:pic>
    </p:spTree>
    <p:extLst>
      <p:ext uri="{BB962C8B-B14F-4D97-AF65-F5344CB8AC3E}">
        <p14:creationId xmlns:p14="http://schemas.microsoft.com/office/powerpoint/2010/main" val="2132874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0EDD-8950-9D9C-D832-32BD03ECDF04}"/>
              </a:ext>
            </a:extLst>
          </p:cNvPr>
          <p:cNvSpPr>
            <a:spLocks noGrp="1"/>
          </p:cNvSpPr>
          <p:nvPr>
            <p:ph type="title"/>
          </p:nvPr>
        </p:nvSpPr>
        <p:spPr>
          <a:xfrm>
            <a:off x="819150" y="575256"/>
            <a:ext cx="7505700" cy="545206"/>
          </a:xfrm>
        </p:spPr>
        <p:txBody>
          <a:bodyPr/>
          <a:lstStyle/>
          <a:p>
            <a:r>
              <a:rPr lang="en-US" sz="2400" b="1" dirty="0">
                <a:latin typeface="Times New Roman" panose="02020603050405020304" pitchFamily="18" charset="0"/>
                <a:cs typeface="Times New Roman" panose="02020603050405020304" pitchFamily="18" charset="0"/>
              </a:rPr>
              <a:t>Bivariate Analysis</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431E35-0436-AA44-6B73-3B7FDEB4DDE4}"/>
              </a:ext>
            </a:extLst>
          </p:cNvPr>
          <p:cNvSpPr>
            <a:spLocks noGrp="1"/>
          </p:cNvSpPr>
          <p:nvPr>
            <p:ph type="body" idx="1"/>
          </p:nvPr>
        </p:nvSpPr>
        <p:spPr>
          <a:xfrm>
            <a:off x="819150" y="1210614"/>
            <a:ext cx="4083408" cy="3228111"/>
          </a:xfrm>
        </p:spPr>
        <p:txBody>
          <a:bodyPr/>
          <a:lstStyle/>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Bivariate Analysis (Two Variables)</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r>
              <a:rPr lang="en-US" sz="1400" dirty="0">
                <a:solidFill>
                  <a:schemeClr val="tx2">
                    <a:lumMod val="10000"/>
                  </a:schemeClr>
                </a:solidFill>
                <a:latin typeface="Times New Roman" panose="02020603050405020304" pitchFamily="18" charset="0"/>
                <a:cs typeface="Times New Roman" panose="02020603050405020304" pitchFamily="18" charset="0"/>
              </a:rPr>
              <a:t>To understand the relationship or association between two variables.</a:t>
            </a:r>
          </a:p>
          <a:p>
            <a:r>
              <a:rPr lang="en-US" sz="1400" dirty="0">
                <a:solidFill>
                  <a:schemeClr val="tx2">
                    <a:lumMod val="10000"/>
                  </a:schemeClr>
                </a:solidFill>
                <a:latin typeface="Times New Roman" panose="02020603050405020304" pitchFamily="18" charset="0"/>
                <a:cs typeface="Times New Roman" panose="02020603050405020304" pitchFamily="18" charset="0"/>
              </a:rPr>
              <a:t>Helps identify patterns, correlations, or trends.</a:t>
            </a:r>
          </a:p>
          <a:p>
            <a:pPr marL="146050" indent="0">
              <a:buNone/>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Common Graphs:</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r>
              <a:rPr lang="en-US" sz="1400" b="1" dirty="0">
                <a:solidFill>
                  <a:schemeClr val="tx2">
                    <a:lumMod val="10000"/>
                  </a:schemeClr>
                </a:solidFill>
                <a:latin typeface="Times New Roman" panose="02020603050405020304" pitchFamily="18" charset="0"/>
                <a:cs typeface="Times New Roman" panose="02020603050405020304" pitchFamily="18" charset="0"/>
              </a:rPr>
              <a:t>Scatter Plot</a:t>
            </a:r>
            <a:r>
              <a:rPr lang="en-US" sz="1400" dirty="0">
                <a:solidFill>
                  <a:schemeClr val="tx2">
                    <a:lumMod val="10000"/>
                  </a:schemeClr>
                </a:solidFill>
                <a:latin typeface="Times New Roman" panose="02020603050405020304" pitchFamily="18" charset="0"/>
                <a:cs typeface="Times New Roman" panose="02020603050405020304" pitchFamily="18" charset="0"/>
              </a:rPr>
              <a:t> → Shows relationship/correlation between two numerical variables.</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Line Graph</a:t>
            </a:r>
            <a:r>
              <a:rPr lang="en-US" sz="1400" dirty="0">
                <a:solidFill>
                  <a:schemeClr val="tx2">
                    <a:lumMod val="10000"/>
                  </a:schemeClr>
                </a:solidFill>
                <a:latin typeface="Times New Roman" panose="02020603050405020304" pitchFamily="18" charset="0"/>
                <a:cs typeface="Times New Roman" panose="02020603050405020304" pitchFamily="18" charset="0"/>
              </a:rPr>
              <a:t> → Shows trend over time for two variables.</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Stacked Bar Chart</a:t>
            </a:r>
            <a:r>
              <a:rPr lang="en-US" sz="1400" dirty="0">
                <a:solidFill>
                  <a:schemeClr val="tx2">
                    <a:lumMod val="10000"/>
                  </a:schemeClr>
                </a:solidFill>
                <a:latin typeface="Times New Roman" panose="02020603050405020304" pitchFamily="18" charset="0"/>
                <a:cs typeface="Times New Roman" panose="02020603050405020304" pitchFamily="18" charset="0"/>
              </a:rPr>
              <a:t> → Compares two categorical variables</a:t>
            </a:r>
            <a:r>
              <a:rPr lang="en-US" sz="1400" dirty="0">
                <a:solidFill>
                  <a:schemeClr val="tx2">
                    <a:lumMod val="10000"/>
                  </a:schemeClr>
                </a:solidFill>
              </a:rPr>
              <a:t>.</a:t>
            </a:r>
            <a:br>
              <a:rPr lang="en-US" sz="1400" dirty="0">
                <a:solidFill>
                  <a:schemeClr val="tx2">
                    <a:lumMod val="10000"/>
                  </a:schemeClr>
                </a:solidFill>
              </a:rPr>
            </a:br>
            <a:endParaRPr lang="en-IN" sz="1400" dirty="0">
              <a:solidFill>
                <a:schemeClr val="tx2">
                  <a:lumMod val="10000"/>
                </a:schemeClr>
              </a:solidFill>
            </a:endParaRPr>
          </a:p>
        </p:txBody>
      </p:sp>
      <p:pic>
        <p:nvPicPr>
          <p:cNvPr id="5" name="Picture 4">
            <a:extLst>
              <a:ext uri="{FF2B5EF4-FFF2-40B4-BE49-F238E27FC236}">
                <a16:creationId xmlns:a16="http://schemas.microsoft.com/office/drawing/2014/main" id="{EEC92CC2-0194-F24F-43DB-6087DCBF4D17}"/>
              </a:ext>
            </a:extLst>
          </p:cNvPr>
          <p:cNvPicPr>
            <a:picLocks noChangeAspect="1"/>
          </p:cNvPicPr>
          <p:nvPr/>
        </p:nvPicPr>
        <p:blipFill>
          <a:blip r:embed="rId2"/>
          <a:stretch>
            <a:fillRect/>
          </a:stretch>
        </p:blipFill>
        <p:spPr>
          <a:xfrm>
            <a:off x="5297510" y="1382332"/>
            <a:ext cx="3136769" cy="2911197"/>
          </a:xfrm>
          <a:prstGeom prst="rect">
            <a:avLst/>
          </a:prstGeom>
        </p:spPr>
      </p:pic>
    </p:spTree>
    <p:extLst>
      <p:ext uri="{BB962C8B-B14F-4D97-AF65-F5344CB8AC3E}">
        <p14:creationId xmlns:p14="http://schemas.microsoft.com/office/powerpoint/2010/main" val="2202602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53C3-ED2B-6254-05AF-4E8F89BD4DC7}"/>
              </a:ext>
            </a:extLst>
          </p:cNvPr>
          <p:cNvSpPr>
            <a:spLocks noGrp="1"/>
          </p:cNvSpPr>
          <p:nvPr>
            <p:ph type="title"/>
          </p:nvPr>
        </p:nvSpPr>
        <p:spPr>
          <a:xfrm>
            <a:off x="819150" y="845600"/>
            <a:ext cx="7505700" cy="622592"/>
          </a:xfrm>
        </p:spPr>
        <p:txBody>
          <a:bodyPr/>
          <a:lstStyle/>
          <a:p>
            <a:r>
              <a:rPr lang="en-IN" sz="2400" b="1" dirty="0">
                <a:latin typeface="Times New Roman" panose="02020603050405020304" pitchFamily="18" charset="0"/>
                <a:cs typeface="Times New Roman" panose="02020603050405020304" pitchFamily="18" charset="0"/>
              </a:rPr>
              <a:t>Multivariate Analysis</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5725DCE-4687-7126-E5CE-2E184A86B722}"/>
              </a:ext>
            </a:extLst>
          </p:cNvPr>
          <p:cNvSpPr>
            <a:spLocks noGrp="1"/>
          </p:cNvSpPr>
          <p:nvPr>
            <p:ph type="body" idx="1"/>
          </p:nvPr>
        </p:nvSpPr>
        <p:spPr>
          <a:xfrm>
            <a:off x="819150" y="1468192"/>
            <a:ext cx="6745042" cy="3318456"/>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Multivariate Analysis (More than Two Variables)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Multivariate analysis studies three or more variables simultaneously to understand complex relationships, patterns, and interactions.</a:t>
            </a:r>
          </a:p>
          <a:p>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Common Graphs:</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r>
              <a:rPr lang="en-IN" sz="1400" b="1" dirty="0">
                <a:solidFill>
                  <a:schemeClr val="tx2">
                    <a:lumMod val="10000"/>
                  </a:schemeClr>
                </a:solidFill>
                <a:latin typeface="Times New Roman" panose="02020603050405020304" pitchFamily="18" charset="0"/>
                <a:cs typeface="Times New Roman" panose="02020603050405020304" pitchFamily="18" charset="0"/>
              </a:rPr>
              <a:t>3D Scatter Plot</a:t>
            </a:r>
            <a:r>
              <a:rPr lang="en-IN" sz="1400" dirty="0">
                <a:solidFill>
                  <a:schemeClr val="tx2">
                    <a:lumMod val="10000"/>
                  </a:schemeClr>
                </a:solidFill>
                <a:latin typeface="Times New Roman" panose="02020603050405020304" pitchFamily="18" charset="0"/>
                <a:cs typeface="Times New Roman" panose="02020603050405020304" pitchFamily="18" charset="0"/>
              </a:rPr>
              <a:t> → Shows relationship among 3 numeric variables (x, y, z).</a:t>
            </a:r>
          </a:p>
          <a:p>
            <a:r>
              <a:rPr lang="en-IN" sz="1400" b="1" dirty="0">
                <a:solidFill>
                  <a:schemeClr val="tx2">
                    <a:lumMod val="10000"/>
                  </a:schemeClr>
                </a:solidFill>
                <a:latin typeface="Times New Roman" panose="02020603050405020304" pitchFamily="18" charset="0"/>
                <a:cs typeface="Times New Roman" panose="02020603050405020304" pitchFamily="18" charset="0"/>
              </a:rPr>
              <a:t>Bubble Chart</a:t>
            </a:r>
            <a:r>
              <a:rPr lang="en-IN" sz="1400" dirty="0">
                <a:solidFill>
                  <a:schemeClr val="tx2">
                    <a:lumMod val="10000"/>
                  </a:schemeClr>
                </a:solidFill>
                <a:latin typeface="Times New Roman" panose="02020603050405020304" pitchFamily="18" charset="0"/>
                <a:cs typeface="Times New Roman" panose="02020603050405020304" pitchFamily="18" charset="0"/>
              </a:rPr>
              <a:t> → Represents 3 variables (x, y, bubble size).</a:t>
            </a:r>
          </a:p>
          <a:p>
            <a:r>
              <a:rPr lang="en-IN" sz="1400" b="1" dirty="0">
                <a:solidFill>
                  <a:schemeClr val="tx2">
                    <a:lumMod val="10000"/>
                  </a:schemeClr>
                </a:solidFill>
                <a:latin typeface="Times New Roman" panose="02020603050405020304" pitchFamily="18" charset="0"/>
                <a:cs typeface="Times New Roman" panose="02020603050405020304" pitchFamily="18" charset="0"/>
              </a:rPr>
              <a:t>Heatmap</a:t>
            </a:r>
            <a:r>
              <a:rPr lang="en-IN" sz="1400" dirty="0">
                <a:solidFill>
                  <a:schemeClr val="tx2">
                    <a:lumMod val="10000"/>
                  </a:schemeClr>
                </a:solidFill>
                <a:latin typeface="Times New Roman" panose="02020603050405020304" pitchFamily="18" charset="0"/>
                <a:cs typeface="Times New Roman" panose="02020603050405020304" pitchFamily="18" charset="0"/>
              </a:rPr>
              <a:t> → Displays correlation matrix or intensity among multiple variables.</a:t>
            </a:r>
          </a:p>
          <a:p>
            <a:r>
              <a:rPr lang="en-IN" sz="1400" b="1" dirty="0">
                <a:solidFill>
                  <a:schemeClr val="tx2">
                    <a:lumMod val="10000"/>
                  </a:schemeClr>
                </a:solidFill>
                <a:latin typeface="Times New Roman" panose="02020603050405020304" pitchFamily="18" charset="0"/>
                <a:cs typeface="Times New Roman" panose="02020603050405020304" pitchFamily="18" charset="0"/>
              </a:rPr>
              <a:t>Multiple Line Graphs</a:t>
            </a:r>
            <a:r>
              <a:rPr lang="en-IN" sz="1400" dirty="0">
                <a:solidFill>
                  <a:schemeClr val="tx2">
                    <a:lumMod val="10000"/>
                  </a:schemeClr>
                </a:solidFill>
                <a:latin typeface="Times New Roman" panose="02020603050405020304" pitchFamily="18" charset="0"/>
                <a:cs typeface="Times New Roman" panose="02020603050405020304" pitchFamily="18" charset="0"/>
              </a:rPr>
              <a:t> → Compares trends of several variables over time.</a:t>
            </a:r>
          </a:p>
          <a:p>
            <a:endParaRPr lang="en-IN" dirty="0"/>
          </a:p>
        </p:txBody>
      </p:sp>
    </p:spTree>
    <p:extLst>
      <p:ext uri="{BB962C8B-B14F-4D97-AF65-F5344CB8AC3E}">
        <p14:creationId xmlns:p14="http://schemas.microsoft.com/office/powerpoint/2010/main" val="1472145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E252-F353-6753-06FE-492B84E8344E}"/>
              </a:ext>
            </a:extLst>
          </p:cNvPr>
          <p:cNvSpPr>
            <a:spLocks noGrp="1"/>
          </p:cNvSpPr>
          <p:nvPr>
            <p:ph type="title"/>
          </p:nvPr>
        </p:nvSpPr>
        <p:spPr>
          <a:xfrm>
            <a:off x="819150" y="467932"/>
            <a:ext cx="7505700" cy="656823"/>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E0BF9876-46F5-0191-E1FA-4A2844D3F421}"/>
              </a:ext>
            </a:extLst>
          </p:cNvPr>
          <p:cNvSpPr>
            <a:spLocks noGrp="1"/>
          </p:cNvSpPr>
          <p:nvPr>
            <p:ph type="body" idx="1"/>
          </p:nvPr>
        </p:nvSpPr>
        <p:spPr>
          <a:xfrm>
            <a:off x="819150" y="1124756"/>
            <a:ext cx="7505700" cy="3313970"/>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What is the difference between univariate, bivariate, and multivariate analysis?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Univariate Analysis: Analyzes one variable at a time. Example: Finding mean or median of students’ marks.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Bivariate Analysis</a:t>
            </a:r>
            <a:r>
              <a:rPr lang="en-IN" sz="1400" b="1" dirty="0">
                <a:solidFill>
                  <a:schemeClr val="tx2">
                    <a:lumMod val="10000"/>
                  </a:schemeClr>
                </a:solidFill>
                <a:latin typeface="Times New Roman" panose="02020603050405020304" pitchFamily="18" charset="0"/>
                <a:cs typeface="Times New Roman" panose="02020603050405020304" pitchFamily="18" charset="0"/>
              </a:rPr>
              <a:t>:</a:t>
            </a:r>
            <a:r>
              <a:rPr lang="en-IN" sz="1400" dirty="0">
                <a:solidFill>
                  <a:schemeClr val="tx2">
                    <a:lumMod val="10000"/>
                  </a:schemeClr>
                </a:solidFill>
                <a:latin typeface="Times New Roman" panose="02020603050405020304" pitchFamily="18" charset="0"/>
                <a:cs typeface="Times New Roman" panose="02020603050405020304" pitchFamily="18" charset="0"/>
              </a:rPr>
              <a:t> Analyzes two variables to see the relationship between them. Example: Studying hours vs marks.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Multivariate Analysis: Analyzes more than two variables together. Example: Studying hours, marks, and attendance together to see performance patterns.</a:t>
            </a:r>
          </a:p>
          <a:p>
            <a:pPr marL="488950" indent="-342900">
              <a:buFont typeface="+mj-lt"/>
              <a:buAutoNum type="arabicPeriod"/>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Which graphs are used for categorical data?</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Bar chart – Compare categories.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Pie chart – Show proportion of categories.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Stacked bar chart – Compare multiple categorical variables.</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4732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132-A09F-B1E8-A624-53A93C41F7D8}"/>
              </a:ext>
            </a:extLst>
          </p:cNvPr>
          <p:cNvSpPr>
            <a:spLocks noGrp="1"/>
          </p:cNvSpPr>
          <p:nvPr>
            <p:ph type="title"/>
          </p:nvPr>
        </p:nvSpPr>
        <p:spPr>
          <a:xfrm>
            <a:off x="819150" y="845599"/>
            <a:ext cx="7505700" cy="3756452"/>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Which graphs are used for numerical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Histogram – Distribution of a single numerical variable.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Box plot – Spread and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Line graph – Trend over time.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Scatter plot – Relationship between two numerical variables.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When would you use a scatter plot vs a line graph?</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Scatter plot: To see the relationship or correlation between two numerical variables. </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Height vs weight.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Line graph: To show trend over time or continuous data. </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Sales over months.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What is the use of a box plot?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box plot shows the distribution of data based on the five-number summary (min, Q1, median, Q3, max).</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Helps identify spread, median, and outliers in the dataset.</a:t>
            </a:r>
            <a:br>
              <a:rPr lang="en-IN" dirty="0"/>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29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1577-973E-7F70-5513-8DB5A0B55AD3}"/>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920558A1-E931-AA1C-20BF-38984835F5A7}"/>
              </a:ext>
            </a:extLst>
          </p:cNvPr>
          <p:cNvPicPr>
            <a:picLocks noChangeAspect="1"/>
          </p:cNvPicPr>
          <p:nvPr/>
        </p:nvPicPr>
        <p:blipFill>
          <a:blip r:embed="rId2"/>
          <a:stretch>
            <a:fillRect/>
          </a:stretch>
        </p:blipFill>
        <p:spPr>
          <a:xfrm>
            <a:off x="755561" y="514335"/>
            <a:ext cx="7684394" cy="4114830"/>
          </a:xfrm>
          <a:prstGeom prst="rect">
            <a:avLst/>
          </a:prstGeom>
        </p:spPr>
      </p:pic>
    </p:spTree>
    <p:extLst>
      <p:ext uri="{BB962C8B-B14F-4D97-AF65-F5344CB8AC3E}">
        <p14:creationId xmlns:p14="http://schemas.microsoft.com/office/powerpoint/2010/main" val="50909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70E3D-0527-9CFE-282F-4734E8E896E6}"/>
              </a:ext>
            </a:extLst>
          </p:cNvPr>
          <p:cNvSpPr>
            <a:spLocks noGrp="1"/>
          </p:cNvSpPr>
          <p:nvPr>
            <p:ph type="title"/>
          </p:nvPr>
        </p:nvSpPr>
        <p:spPr>
          <a:xfrm>
            <a:off x="819150" y="845600"/>
            <a:ext cx="7505700" cy="2301138"/>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6. How do you use a heatmap in correlation analysis?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heatmap is a color-coded table that shows correlation values between variables.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Darker/lighter colors indicate stronger or weaker correlation.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It helps quickly identify which variables are positively or negatively correlated</a:t>
            </a:r>
            <a:r>
              <a:rPr lang="en-IN" sz="1400" dirty="0">
                <a:solidFill>
                  <a:schemeClr val="tx2">
                    <a:lumMod val="10000"/>
                  </a:schemeClr>
                </a:solidFill>
              </a:rPr>
              <a:t>.</a:t>
            </a:r>
            <a:br>
              <a:rPr lang="en-IN" sz="1400" dirty="0">
                <a:solidFill>
                  <a:schemeClr val="tx2">
                    <a:lumMod val="10000"/>
                  </a:schemeClr>
                </a:solidFill>
              </a:rPr>
            </a:br>
            <a:endParaRPr lang="en-IN" sz="1400" dirty="0">
              <a:solidFill>
                <a:schemeClr val="tx2">
                  <a:lumMod val="10000"/>
                </a:schemeClr>
              </a:solidFill>
            </a:endParaRPr>
          </a:p>
        </p:txBody>
      </p:sp>
    </p:spTree>
    <p:extLst>
      <p:ext uri="{BB962C8B-B14F-4D97-AF65-F5344CB8AC3E}">
        <p14:creationId xmlns:p14="http://schemas.microsoft.com/office/powerpoint/2010/main" val="2384518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A976-46B9-775C-D44E-35B2D0D50352}"/>
              </a:ext>
            </a:extLst>
          </p:cNvPr>
          <p:cNvSpPr>
            <a:spLocks noGrp="1"/>
          </p:cNvSpPr>
          <p:nvPr>
            <p:ph type="title"/>
          </p:nvPr>
        </p:nvSpPr>
        <p:spPr>
          <a:xfrm>
            <a:off x="819150" y="519448"/>
            <a:ext cx="7505700" cy="781318"/>
          </a:xfrm>
        </p:spPr>
        <p:txBody>
          <a:bodyPr/>
          <a:lstStyle/>
          <a:p>
            <a:r>
              <a:rPr lang="en-IN" sz="2400" b="1" dirty="0">
                <a:latin typeface="Times New Roman" panose="02020603050405020304" pitchFamily="18" charset="0"/>
                <a:cs typeface="Times New Roman" panose="02020603050405020304" pitchFamily="18" charset="0"/>
              </a:rPr>
              <a:t>9.Percentile</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and</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Quartile</a:t>
            </a: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E712112-2179-1B2A-140F-8BAFF116422B}"/>
              </a:ext>
            </a:extLst>
          </p:cNvPr>
          <p:cNvSpPr>
            <a:spLocks noGrp="1"/>
          </p:cNvSpPr>
          <p:nvPr>
            <p:ph type="body" idx="1"/>
          </p:nvPr>
        </p:nvSpPr>
        <p:spPr>
          <a:xfrm>
            <a:off x="819150" y="1176269"/>
            <a:ext cx="4568512" cy="3666187"/>
          </a:xfrm>
        </p:spPr>
        <p:txBody>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Quantile: </a:t>
            </a:r>
            <a:r>
              <a:rPr lang="en-US" dirty="0">
                <a:solidFill>
                  <a:schemeClr val="tx2">
                    <a:lumMod val="10000"/>
                  </a:schemeClr>
                </a:solidFill>
                <a:latin typeface="Times New Roman" panose="02020603050405020304" pitchFamily="18" charset="0"/>
                <a:cs typeface="Times New Roman" panose="02020603050405020304" pitchFamily="18" charset="0"/>
              </a:rPr>
              <a:t>A quantile is a statistical measure that divides an ordered dataset into equal-sized</a:t>
            </a:r>
            <a:r>
              <a:rPr lang="en-US" b="1" dirty="0">
                <a:solidFill>
                  <a:schemeClr val="tx2">
                    <a:lumMod val="10000"/>
                  </a:schemeClr>
                </a:solidFill>
                <a:latin typeface="Times New Roman" panose="02020603050405020304" pitchFamily="18" charset="0"/>
                <a:cs typeface="Times New Roman" panose="02020603050405020304" pitchFamily="18" charset="0"/>
              </a:rPr>
              <a:t> </a:t>
            </a:r>
            <a:r>
              <a:rPr lang="en-US" dirty="0">
                <a:solidFill>
                  <a:schemeClr val="tx2">
                    <a:lumMod val="10000"/>
                  </a:schemeClr>
                </a:solidFill>
                <a:latin typeface="Times New Roman" panose="02020603050405020304" pitchFamily="18" charset="0"/>
                <a:cs typeface="Times New Roman" panose="02020603050405020304" pitchFamily="18" charset="0"/>
              </a:rPr>
              <a:t>intervals based on rank or position.</a:t>
            </a:r>
          </a:p>
          <a:p>
            <a:pPr marL="146050"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Types of Quantiles</a:t>
            </a:r>
          </a:p>
          <a:p>
            <a:pPr marL="146050" indent="0">
              <a:buNone/>
            </a:pPr>
            <a:endParaRPr lang="en-IN" b="1"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Quartiles :</a:t>
            </a:r>
            <a:r>
              <a:rPr lang="en-IN" dirty="0">
                <a:solidFill>
                  <a:schemeClr val="tx2">
                    <a:lumMod val="10000"/>
                  </a:schemeClr>
                </a:solidFill>
                <a:latin typeface="Times New Roman" panose="02020603050405020304" pitchFamily="18" charset="0"/>
                <a:cs typeface="Times New Roman" panose="02020603050405020304" pitchFamily="18" charset="0"/>
              </a:rPr>
              <a:t>Divide data into 4 equal parts</a:t>
            </a:r>
            <a:r>
              <a:rPr lang="en-IN" b="1" dirty="0">
                <a:solidFill>
                  <a:schemeClr val="tx2">
                    <a:lumMod val="10000"/>
                  </a:schemeClr>
                </a:solidFill>
                <a:latin typeface="Times New Roman" panose="02020603050405020304" pitchFamily="18" charset="0"/>
                <a:cs typeface="Times New Roman" panose="02020603050405020304" pitchFamily="18" charset="0"/>
              </a:rPr>
              <a:t>. </a:t>
            </a:r>
          </a:p>
          <a:p>
            <a:pPr marL="146050" indent="0">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Quintiles :</a:t>
            </a:r>
            <a:r>
              <a:rPr lang="en-IN" dirty="0">
                <a:solidFill>
                  <a:schemeClr val="tx2">
                    <a:lumMod val="10000"/>
                  </a:schemeClr>
                </a:solidFill>
                <a:latin typeface="Times New Roman" panose="02020603050405020304" pitchFamily="18" charset="0"/>
                <a:cs typeface="Times New Roman" panose="02020603050405020304" pitchFamily="18" charset="0"/>
              </a:rPr>
              <a:t>Divide data into 5 equal parts.</a:t>
            </a:r>
          </a:p>
          <a:p>
            <a:pPr marL="146050" indent="0">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Deciles :</a:t>
            </a:r>
            <a:r>
              <a:rPr lang="en-IN" dirty="0">
                <a:solidFill>
                  <a:schemeClr val="tx2">
                    <a:lumMod val="10000"/>
                  </a:schemeClr>
                </a:solidFill>
                <a:latin typeface="Times New Roman" panose="02020603050405020304" pitchFamily="18" charset="0"/>
                <a:cs typeface="Times New Roman" panose="02020603050405020304" pitchFamily="18" charset="0"/>
              </a:rPr>
              <a:t>Divide data into 10 equal parts.</a:t>
            </a:r>
          </a:p>
          <a:p>
            <a:pPr marL="146050" indent="0">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Percentiles :</a:t>
            </a:r>
            <a:r>
              <a:rPr lang="en-IN" dirty="0">
                <a:solidFill>
                  <a:schemeClr val="tx2">
                    <a:lumMod val="10000"/>
                  </a:schemeClr>
                </a:solidFill>
                <a:latin typeface="Times New Roman" panose="02020603050405020304" pitchFamily="18" charset="0"/>
                <a:cs typeface="Times New Roman" panose="02020603050405020304" pitchFamily="18" charset="0"/>
              </a:rPr>
              <a:t>Divide data into 100 equal parts.</a:t>
            </a:r>
          </a:p>
          <a:p>
            <a:pPr marL="146050" indent="0">
              <a:buNone/>
            </a:pPr>
            <a:r>
              <a:rPr lang="en-IN" dirty="0">
                <a:solidFill>
                  <a:schemeClr val="tx2">
                    <a:lumMod val="10000"/>
                  </a:schemeClr>
                </a:solidFill>
                <a:latin typeface="Times New Roman" panose="02020603050405020304" pitchFamily="18" charset="0"/>
                <a:cs typeface="Times New Roman" panose="02020603050405020304" pitchFamily="18" charset="0"/>
              </a:rPr>
              <a:t>        </a:t>
            </a:r>
            <a:r>
              <a:rPr lang="en-IN" b="1" dirty="0">
                <a:solidFill>
                  <a:schemeClr val="tx2">
                    <a:lumMod val="10000"/>
                  </a:schemeClr>
                </a:solidFill>
                <a:latin typeface="Times New Roman" panose="02020603050405020304" pitchFamily="18" charset="0"/>
                <a:cs typeface="Times New Roman" panose="02020603050405020304" pitchFamily="18" charset="0"/>
              </a:rPr>
              <a:t>Formula</a:t>
            </a:r>
            <a:r>
              <a:rPr lang="en-IN" b="1" dirty="0">
                <a:solidFill>
                  <a:schemeClr val="tx2">
                    <a:lumMod val="10000"/>
                  </a:schemeClr>
                </a:solidFill>
              </a:rPr>
              <a:t>: </a:t>
            </a:r>
          </a:p>
          <a:p>
            <a:pPr marL="146050" indent="0">
              <a:buNone/>
            </a:pPr>
            <a:endParaRPr lang="en-IN" dirty="0"/>
          </a:p>
          <a:p>
            <a:endParaRPr lang="en-IN" b="1" dirty="0"/>
          </a:p>
        </p:txBody>
      </p:sp>
      <p:pic>
        <p:nvPicPr>
          <p:cNvPr id="5" name="Picture 4">
            <a:extLst>
              <a:ext uri="{FF2B5EF4-FFF2-40B4-BE49-F238E27FC236}">
                <a16:creationId xmlns:a16="http://schemas.microsoft.com/office/drawing/2014/main" id="{B7292368-AE0B-AD4F-39A9-9046AE2EB22B}"/>
              </a:ext>
            </a:extLst>
          </p:cNvPr>
          <p:cNvPicPr>
            <a:picLocks noChangeAspect="1"/>
          </p:cNvPicPr>
          <p:nvPr/>
        </p:nvPicPr>
        <p:blipFill>
          <a:blip r:embed="rId2"/>
          <a:stretch>
            <a:fillRect/>
          </a:stretch>
        </p:blipFill>
        <p:spPr>
          <a:xfrm>
            <a:off x="2183564" y="4284372"/>
            <a:ext cx="2053585" cy="520993"/>
          </a:xfrm>
          <a:prstGeom prst="rect">
            <a:avLst/>
          </a:prstGeom>
        </p:spPr>
      </p:pic>
      <p:pic>
        <p:nvPicPr>
          <p:cNvPr id="7" name="Picture 6">
            <a:extLst>
              <a:ext uri="{FF2B5EF4-FFF2-40B4-BE49-F238E27FC236}">
                <a16:creationId xmlns:a16="http://schemas.microsoft.com/office/drawing/2014/main" id="{1A50C180-4D61-BA9B-6174-B13F229FF15A}"/>
              </a:ext>
            </a:extLst>
          </p:cNvPr>
          <p:cNvPicPr>
            <a:picLocks noChangeAspect="1"/>
          </p:cNvPicPr>
          <p:nvPr/>
        </p:nvPicPr>
        <p:blipFill>
          <a:blip r:embed="rId3"/>
          <a:stretch>
            <a:fillRect/>
          </a:stretch>
        </p:blipFill>
        <p:spPr>
          <a:xfrm>
            <a:off x="5387662" y="1376893"/>
            <a:ext cx="3374265" cy="2907479"/>
          </a:xfrm>
          <a:prstGeom prst="rect">
            <a:avLst/>
          </a:prstGeom>
        </p:spPr>
      </p:pic>
    </p:spTree>
    <p:extLst>
      <p:ext uri="{BB962C8B-B14F-4D97-AF65-F5344CB8AC3E}">
        <p14:creationId xmlns:p14="http://schemas.microsoft.com/office/powerpoint/2010/main" val="1634682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A8D0-694E-9B0A-9C8E-A724C5490AF6}"/>
              </a:ext>
            </a:extLst>
          </p:cNvPr>
          <p:cNvSpPr>
            <a:spLocks noGrp="1"/>
          </p:cNvSpPr>
          <p:nvPr>
            <p:ph type="title"/>
          </p:nvPr>
        </p:nvSpPr>
        <p:spPr>
          <a:xfrm>
            <a:off x="819150" y="523741"/>
            <a:ext cx="7505700" cy="686873"/>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9170CC0D-7059-B122-3E0B-E37992F76501}"/>
              </a:ext>
            </a:extLst>
          </p:cNvPr>
          <p:cNvSpPr>
            <a:spLocks noGrp="1"/>
          </p:cNvSpPr>
          <p:nvPr>
            <p:ph type="body" idx="1"/>
          </p:nvPr>
        </p:nvSpPr>
        <p:spPr>
          <a:xfrm>
            <a:off x="819150" y="1103290"/>
            <a:ext cx="7505700" cy="3769217"/>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What is a quantile?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r>
              <a:rPr lang="en-IN" sz="1400" dirty="0">
                <a:solidFill>
                  <a:schemeClr val="tx2">
                    <a:lumMod val="10000"/>
                  </a:schemeClr>
                </a:solidFill>
                <a:latin typeface="Times New Roman" panose="02020603050405020304" pitchFamily="18" charset="0"/>
                <a:cs typeface="Times New Roman" panose="02020603050405020304" pitchFamily="18" charset="0"/>
              </a:rPr>
              <a:t>A quantile is a value that divides a dataset into equal parts.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For example, quartiles divide data into 4 parts, deciles into 10 parts, and percentiles into 100 parts.</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What are quartiles (Q1, Q2, Q3)?</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Q1 (First Quartile): 25% of the data lies below this value.</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Q2 (Second Quartile / Median): 50% of the data lies below this value.</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Q3 (Third Quartile): 75% of the data lies below this value.</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3. Why is the median also called the 50th percentile?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dirty="0">
                <a:solidFill>
                  <a:schemeClr val="tx2">
                    <a:lumMod val="10000"/>
                  </a:schemeClr>
                </a:solidFill>
                <a:latin typeface="Times New Roman" panose="02020603050405020304" pitchFamily="18" charset="0"/>
                <a:cs typeface="Times New Roman" panose="02020603050405020304" pitchFamily="18" charset="0"/>
              </a:rPr>
              <a:t>The median is the middle value of a dataset, meaning 50% of the data is below it and 50% is above it. That’s exactly the definition of the 50th percentile, so both are the same.</a:t>
            </a:r>
          </a:p>
          <a:p>
            <a:endParaRPr lang="en-IN" dirty="0"/>
          </a:p>
        </p:txBody>
      </p:sp>
    </p:spTree>
    <p:extLst>
      <p:ext uri="{BB962C8B-B14F-4D97-AF65-F5344CB8AC3E}">
        <p14:creationId xmlns:p14="http://schemas.microsoft.com/office/powerpoint/2010/main" val="3310940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FFF3-8CB3-6889-3816-51BDA84FEFB5}"/>
              </a:ext>
            </a:extLst>
          </p:cNvPr>
          <p:cNvSpPr>
            <a:spLocks noGrp="1"/>
          </p:cNvSpPr>
          <p:nvPr>
            <p:ph type="title"/>
          </p:nvPr>
        </p:nvSpPr>
        <p:spPr>
          <a:xfrm>
            <a:off x="819150" y="429297"/>
            <a:ext cx="7505700" cy="4245734"/>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4. How do you calculate the 90th percentile of a dataset?</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Step 1: Arrange the data in ascending order.</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Step 2: Find the position using the formula:</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where n is the number of data points.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Step 3: Locate the value at that position.</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Where are percentiles used in real-world applications?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Exams/Entrance tests: Percentile scores show how a student performed compared to others.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Health: Percentile charts track children’s height/weight growth.</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Business: Percentiles are used in customer segmentation or risk analysis.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Finance: Value at Risk (VaR) uses percentiles to measure potential losses.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B4A765-85AB-8441-5A95-C4EC3B973108}"/>
              </a:ext>
            </a:extLst>
          </p:cNvPr>
          <p:cNvPicPr>
            <a:picLocks noChangeAspect="1"/>
          </p:cNvPicPr>
          <p:nvPr/>
        </p:nvPicPr>
        <p:blipFill>
          <a:blip r:embed="rId2"/>
          <a:stretch>
            <a:fillRect/>
          </a:stretch>
        </p:blipFill>
        <p:spPr>
          <a:xfrm>
            <a:off x="2686376" y="1290032"/>
            <a:ext cx="2010119" cy="427151"/>
          </a:xfrm>
          <a:prstGeom prst="rect">
            <a:avLst/>
          </a:prstGeom>
        </p:spPr>
      </p:pic>
    </p:spTree>
    <p:extLst>
      <p:ext uri="{BB962C8B-B14F-4D97-AF65-F5344CB8AC3E}">
        <p14:creationId xmlns:p14="http://schemas.microsoft.com/office/powerpoint/2010/main" val="2130272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633F-6065-63A5-CC3B-D75DE9DA2FEA}"/>
              </a:ext>
            </a:extLst>
          </p:cNvPr>
          <p:cNvSpPr>
            <a:spLocks noGrp="1"/>
          </p:cNvSpPr>
          <p:nvPr>
            <p:ph type="title"/>
          </p:nvPr>
        </p:nvSpPr>
        <p:spPr>
          <a:xfrm>
            <a:off x="819150" y="845599"/>
            <a:ext cx="7505700" cy="2691797"/>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6. What is the difference between quartile deviation and standard deviation?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Quartile Deviation (QD):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Based on the middle 50% of data (Q3 – Q1) / 2.</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Ignores extreme values, so less affected by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Standard Deviation (SD):</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Uses all data points and measures average distance from the mean.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More precise but sensitive to outliers.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 </a:t>
            </a: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103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2D4D-D9DE-BEAD-2AFA-5AF6F6EC99F9}"/>
              </a:ext>
            </a:extLst>
          </p:cNvPr>
          <p:cNvSpPr>
            <a:spLocks noGrp="1"/>
          </p:cNvSpPr>
          <p:nvPr>
            <p:ph type="title"/>
          </p:nvPr>
        </p:nvSpPr>
        <p:spPr>
          <a:xfrm>
            <a:off x="819150" y="356314"/>
            <a:ext cx="7505700" cy="691167"/>
          </a:xfrm>
        </p:spPr>
        <p:txBody>
          <a:bodyPr/>
          <a:lstStyle/>
          <a:p>
            <a:r>
              <a:rPr lang="en-IN" sz="2400" b="1" dirty="0">
                <a:latin typeface="Times New Roman" panose="02020603050405020304" pitchFamily="18" charset="0"/>
                <a:cs typeface="Times New Roman" panose="02020603050405020304" pitchFamily="18" charset="0"/>
              </a:rPr>
              <a:t>10.Five-Number Summary</a:t>
            </a:r>
          </a:p>
        </p:txBody>
      </p:sp>
      <p:sp>
        <p:nvSpPr>
          <p:cNvPr id="3" name="Text Placeholder 2">
            <a:extLst>
              <a:ext uri="{FF2B5EF4-FFF2-40B4-BE49-F238E27FC236}">
                <a16:creationId xmlns:a16="http://schemas.microsoft.com/office/drawing/2014/main" id="{BD6AFCE9-6779-47EB-EE8A-24117917C037}"/>
              </a:ext>
            </a:extLst>
          </p:cNvPr>
          <p:cNvSpPr>
            <a:spLocks noGrp="1"/>
          </p:cNvSpPr>
          <p:nvPr>
            <p:ph type="body" idx="1"/>
          </p:nvPr>
        </p:nvSpPr>
        <p:spPr>
          <a:xfrm>
            <a:off x="605307" y="880056"/>
            <a:ext cx="4979831" cy="4001037"/>
          </a:xfrm>
        </p:spPr>
        <p:txBody>
          <a:bodyPr/>
          <a:lstStyle/>
          <a:p>
            <a:r>
              <a:rPr lang="en-US" dirty="0">
                <a:solidFill>
                  <a:schemeClr val="tx2">
                    <a:lumMod val="10000"/>
                  </a:schemeClr>
                </a:solidFill>
                <a:latin typeface="Times New Roman" panose="02020603050405020304" pitchFamily="18" charset="0"/>
                <a:cs typeface="Times New Roman" panose="02020603050405020304" pitchFamily="18" charset="0"/>
              </a:rPr>
              <a:t>The five-number summary is a set of five statistical values that describe the center, spread, and range of a dataset.</a:t>
            </a:r>
          </a:p>
          <a:p>
            <a:r>
              <a:rPr lang="en-US" dirty="0">
                <a:solidFill>
                  <a:schemeClr val="tx2">
                    <a:lumMod val="10000"/>
                  </a:schemeClr>
                </a:solidFill>
                <a:latin typeface="Times New Roman" panose="02020603050405020304" pitchFamily="18" charset="0"/>
                <a:cs typeface="Times New Roman" panose="02020603050405020304" pitchFamily="18" charset="0"/>
              </a:rPr>
              <a:t> It provides a quick overview of the distribution.</a:t>
            </a:r>
          </a:p>
          <a:p>
            <a:endParaRPr lang="en-US" dirty="0">
              <a:latin typeface="Times New Roman" panose="02020603050405020304" pitchFamily="18" charset="0"/>
              <a:cs typeface="Times New Roman" panose="02020603050405020304" pitchFamily="18" charset="0"/>
            </a:endParaRPr>
          </a:p>
          <a:p>
            <a:pPr marL="146050" indent="0">
              <a:buNone/>
            </a:pPr>
            <a:r>
              <a:rPr lang="en-US" b="1" dirty="0">
                <a:latin typeface="Times New Roman" panose="02020603050405020304" pitchFamily="18" charset="0"/>
                <a:cs typeface="Times New Roman" panose="02020603050405020304" pitchFamily="18" charset="0"/>
              </a:rPr>
              <a:t>The Five Numbers are:</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Minimum</a:t>
            </a:r>
            <a:r>
              <a:rPr lang="en-US" dirty="0">
                <a:latin typeface="Times New Roman" panose="02020603050405020304" pitchFamily="18" charset="0"/>
                <a:cs typeface="Times New Roman" panose="02020603050405020304" pitchFamily="18" charset="0"/>
              </a:rPr>
              <a:t> → The smallest value in the dataset</a:t>
            </a:r>
          </a:p>
          <a:p>
            <a:r>
              <a:rPr lang="en-US" b="1" dirty="0">
                <a:latin typeface="Times New Roman" panose="02020603050405020304" pitchFamily="18" charset="0"/>
                <a:cs typeface="Times New Roman" panose="02020603050405020304" pitchFamily="18" charset="0"/>
              </a:rPr>
              <a:t>Q1 (First Quartile)</a:t>
            </a:r>
            <a:r>
              <a:rPr lang="en-US" dirty="0">
                <a:latin typeface="Times New Roman" panose="02020603050405020304" pitchFamily="18" charset="0"/>
                <a:cs typeface="Times New Roman" panose="02020603050405020304" pitchFamily="18" charset="0"/>
              </a:rPr>
              <a:t> → 25% of data lies below this value</a:t>
            </a:r>
          </a:p>
          <a:p>
            <a:r>
              <a:rPr lang="en-US" b="1" dirty="0">
                <a:latin typeface="Times New Roman" panose="02020603050405020304" pitchFamily="18" charset="0"/>
                <a:cs typeface="Times New Roman" panose="02020603050405020304" pitchFamily="18" charset="0"/>
              </a:rPr>
              <a:t>Median (Q2)</a:t>
            </a:r>
            <a:r>
              <a:rPr lang="en-US" dirty="0">
                <a:latin typeface="Times New Roman" panose="02020603050405020304" pitchFamily="18" charset="0"/>
                <a:cs typeface="Times New Roman" panose="02020603050405020304" pitchFamily="18" charset="0"/>
              </a:rPr>
              <a:t> → The middle value (50th percentile)</a:t>
            </a:r>
          </a:p>
          <a:p>
            <a:r>
              <a:rPr lang="en-US" b="1" dirty="0">
                <a:latin typeface="Times New Roman" panose="02020603050405020304" pitchFamily="18" charset="0"/>
                <a:cs typeface="Times New Roman" panose="02020603050405020304" pitchFamily="18" charset="0"/>
              </a:rPr>
              <a:t>Q3 (Third Quartile)</a:t>
            </a:r>
            <a:r>
              <a:rPr lang="en-US" dirty="0">
                <a:latin typeface="Times New Roman" panose="02020603050405020304" pitchFamily="18" charset="0"/>
                <a:cs typeface="Times New Roman" panose="02020603050405020304" pitchFamily="18" charset="0"/>
              </a:rPr>
              <a:t> → 75% of data lies below this value</a:t>
            </a:r>
          </a:p>
          <a:p>
            <a:r>
              <a:rPr lang="en-US" b="1" dirty="0">
                <a:latin typeface="Times New Roman" panose="02020603050405020304" pitchFamily="18" charset="0"/>
                <a:cs typeface="Times New Roman" panose="02020603050405020304" pitchFamily="18" charset="0"/>
              </a:rPr>
              <a:t>Maximum</a:t>
            </a:r>
            <a:r>
              <a:rPr lang="en-US" dirty="0">
                <a:latin typeface="Times New Roman" panose="02020603050405020304" pitchFamily="18" charset="0"/>
                <a:cs typeface="Times New Roman" panose="02020603050405020304" pitchFamily="18" charset="0"/>
              </a:rPr>
              <a:t> → The largest value in the dataset</a:t>
            </a:r>
          </a:p>
          <a:p>
            <a:endParaRPr lang="en-US" dirty="0">
              <a:latin typeface="Times New Roman" panose="02020603050405020304" pitchFamily="18" charset="0"/>
              <a:cs typeface="Times New Roman" panose="02020603050405020304" pitchFamily="18" charset="0"/>
            </a:endParaRPr>
          </a:p>
          <a:p>
            <a:pPr marL="146050" indent="0">
              <a:buNone/>
            </a:pPr>
            <a:r>
              <a:rPr lang="en-IN" b="1" dirty="0">
                <a:latin typeface="Times New Roman" panose="02020603050405020304" pitchFamily="18" charset="0"/>
                <a:cs typeface="Times New Roman" panose="02020603050405020304" pitchFamily="18" charset="0"/>
              </a:rPr>
              <a:t>Example :(Dataset: 2, 4, 7, 10, 15, 18, 20, 25, 30):</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Minimum = 2 ,</a:t>
            </a:r>
          </a:p>
          <a:p>
            <a:r>
              <a:rPr lang="en-IN" dirty="0">
                <a:latin typeface="Times New Roman" panose="02020603050405020304" pitchFamily="18" charset="0"/>
                <a:cs typeface="Times New Roman" panose="02020603050405020304" pitchFamily="18" charset="0"/>
              </a:rPr>
              <a:t>Q1 = 7</a:t>
            </a:r>
          </a:p>
          <a:p>
            <a:r>
              <a:rPr lang="en-IN" dirty="0">
                <a:latin typeface="Times New Roman" panose="02020603050405020304" pitchFamily="18" charset="0"/>
                <a:cs typeface="Times New Roman" panose="02020603050405020304" pitchFamily="18" charset="0"/>
              </a:rPr>
              <a:t>Median (Q2) = 15</a:t>
            </a:r>
          </a:p>
          <a:p>
            <a:r>
              <a:rPr lang="en-IN" dirty="0">
                <a:latin typeface="Times New Roman" panose="02020603050405020304" pitchFamily="18" charset="0"/>
                <a:cs typeface="Times New Roman" panose="02020603050405020304" pitchFamily="18" charset="0"/>
              </a:rPr>
              <a:t>Q3 = 25</a:t>
            </a:r>
          </a:p>
          <a:p>
            <a:r>
              <a:rPr lang="en-IN" dirty="0">
                <a:latin typeface="Times New Roman" panose="02020603050405020304" pitchFamily="18" charset="0"/>
                <a:cs typeface="Times New Roman" panose="02020603050405020304" pitchFamily="18" charset="0"/>
              </a:rPr>
              <a:t>Maximum = 30</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362BF98-C5DE-D101-FE0D-1DAB698241A6}"/>
              </a:ext>
            </a:extLst>
          </p:cNvPr>
          <p:cNvPicPr>
            <a:picLocks noChangeAspect="1"/>
          </p:cNvPicPr>
          <p:nvPr/>
        </p:nvPicPr>
        <p:blipFill>
          <a:blip r:embed="rId2"/>
          <a:stretch>
            <a:fillRect/>
          </a:stretch>
        </p:blipFill>
        <p:spPr>
          <a:xfrm>
            <a:off x="5340440" y="2001721"/>
            <a:ext cx="3473003" cy="1557141"/>
          </a:xfrm>
          <a:prstGeom prst="rect">
            <a:avLst/>
          </a:prstGeom>
        </p:spPr>
      </p:pic>
    </p:spTree>
    <p:extLst>
      <p:ext uri="{BB962C8B-B14F-4D97-AF65-F5344CB8AC3E}">
        <p14:creationId xmlns:p14="http://schemas.microsoft.com/office/powerpoint/2010/main" val="734996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2753-F548-5596-67CE-2080A46F1EEE}"/>
              </a:ext>
            </a:extLst>
          </p:cNvPr>
          <p:cNvSpPr>
            <a:spLocks noGrp="1"/>
          </p:cNvSpPr>
          <p:nvPr>
            <p:ph type="title"/>
          </p:nvPr>
        </p:nvSpPr>
        <p:spPr>
          <a:xfrm>
            <a:off x="819150" y="300508"/>
            <a:ext cx="7505700" cy="746974"/>
          </a:xfrm>
        </p:spPr>
        <p:txBody>
          <a:bodyPr/>
          <a:lstStyle/>
          <a:p>
            <a:r>
              <a:rPr lang="en-IN" sz="2400" b="1" dirty="0">
                <a:latin typeface="Times New Roman" panose="02020603050405020304" pitchFamily="18" charset="0"/>
                <a:cs typeface="Times New Roman" panose="02020603050405020304" pitchFamily="18" charset="0"/>
              </a:rPr>
              <a:t>Interquartile Range (IQR)</a:t>
            </a:r>
          </a:p>
        </p:txBody>
      </p:sp>
      <p:sp>
        <p:nvSpPr>
          <p:cNvPr id="3" name="Text Placeholder 2">
            <a:extLst>
              <a:ext uri="{FF2B5EF4-FFF2-40B4-BE49-F238E27FC236}">
                <a16:creationId xmlns:a16="http://schemas.microsoft.com/office/drawing/2014/main" id="{3711A0A0-1146-C34D-1DA8-60DEAF35BDC5}"/>
              </a:ext>
            </a:extLst>
          </p:cNvPr>
          <p:cNvSpPr>
            <a:spLocks noGrp="1"/>
          </p:cNvSpPr>
          <p:nvPr>
            <p:ph type="body" idx="1"/>
          </p:nvPr>
        </p:nvSpPr>
        <p:spPr>
          <a:xfrm>
            <a:off x="819150" y="944452"/>
            <a:ext cx="4375329" cy="3812146"/>
          </a:xfrm>
        </p:spPr>
        <p:txBody>
          <a:bodyPr/>
          <a:lstStyle/>
          <a:p>
            <a:pPr marL="146050"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The Interquartile Range (IQR) is a measure of statistical dispersion, which represents the range of the middle 50% of the data. It is calculated as the difference between the third quartile (Q3) and the first quartile (Q1).</a:t>
            </a:r>
          </a:p>
          <a:p>
            <a:pPr marL="146050" indent="0">
              <a:buNone/>
            </a:pPr>
            <a:r>
              <a:rPr lang="en-US" b="1" dirty="0">
                <a:solidFill>
                  <a:schemeClr val="tx2">
                    <a:lumMod val="10000"/>
                  </a:schemeClr>
                </a:solidFill>
                <a:latin typeface="Times New Roman" panose="02020603050405020304" pitchFamily="18" charset="0"/>
                <a:cs typeface="Times New Roman" panose="02020603050405020304" pitchFamily="18" charset="0"/>
              </a:rPr>
              <a:t>Use:</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dirty="0">
                <a:solidFill>
                  <a:schemeClr val="tx2">
                    <a:lumMod val="10000"/>
                  </a:schemeClr>
                </a:solidFill>
                <a:latin typeface="Times New Roman" panose="02020603050405020304" pitchFamily="18" charset="0"/>
                <a:cs typeface="Times New Roman" panose="02020603050405020304" pitchFamily="18" charset="0"/>
              </a:rPr>
              <a:t>Measures how spread out the central data values are.</a:t>
            </a:r>
          </a:p>
          <a:p>
            <a:r>
              <a:rPr lang="en-US" dirty="0">
                <a:solidFill>
                  <a:schemeClr val="tx2">
                    <a:lumMod val="10000"/>
                  </a:schemeClr>
                </a:solidFill>
                <a:latin typeface="Times New Roman" panose="02020603050405020304" pitchFamily="18" charset="0"/>
                <a:cs typeface="Times New Roman" panose="02020603050405020304" pitchFamily="18" charset="0"/>
              </a:rPr>
              <a:t>Helps detect outliers (values lying far below Q1 or above Q3).</a:t>
            </a:r>
          </a:p>
          <a:p>
            <a:pPr marL="146050" indent="0">
              <a:buNone/>
            </a:pPr>
            <a:r>
              <a:rPr lang="en-IN" b="1" dirty="0">
                <a:solidFill>
                  <a:schemeClr val="tx2">
                    <a:lumMod val="10000"/>
                  </a:schemeClr>
                </a:solidFill>
                <a:latin typeface="Times New Roman" panose="02020603050405020304" pitchFamily="18" charset="0"/>
                <a:cs typeface="Times New Roman" panose="02020603050405020304" pitchFamily="18" charset="0"/>
              </a:rPr>
              <a:t>Formula:</a:t>
            </a:r>
          </a:p>
          <a:p>
            <a:pPr marL="146050" indent="0">
              <a:buNone/>
            </a:pPr>
            <a:r>
              <a:rPr lang="en-IN" b="1" dirty="0">
                <a:solidFill>
                  <a:schemeClr val="tx2">
                    <a:lumMod val="10000"/>
                  </a:schemeClr>
                </a:solidFill>
                <a:latin typeface="Times New Roman" panose="02020603050405020304" pitchFamily="18" charset="0"/>
                <a:cs typeface="Times New Roman" panose="02020603050405020304" pitchFamily="18" charset="0"/>
              </a:rPr>
              <a:t>            </a:t>
            </a:r>
          </a:p>
          <a:p>
            <a:endParaRPr lang="en-IN"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b="1" dirty="0">
                <a:solidFill>
                  <a:schemeClr val="tx2">
                    <a:lumMod val="10000"/>
                  </a:schemeClr>
                </a:solidFill>
                <a:latin typeface="Times New Roman" panose="02020603050405020304" pitchFamily="18" charset="0"/>
                <a:cs typeface="Times New Roman" panose="02020603050405020304" pitchFamily="18" charset="0"/>
              </a:rPr>
              <a:t>Outlier Formula </a:t>
            </a:r>
          </a:p>
        </p:txBody>
      </p:sp>
      <p:pic>
        <p:nvPicPr>
          <p:cNvPr id="9" name="Picture 8">
            <a:extLst>
              <a:ext uri="{FF2B5EF4-FFF2-40B4-BE49-F238E27FC236}">
                <a16:creationId xmlns:a16="http://schemas.microsoft.com/office/drawing/2014/main" id="{4B8FB96B-EB5D-B0DC-37AA-62191BD26F9D}"/>
              </a:ext>
            </a:extLst>
          </p:cNvPr>
          <p:cNvPicPr>
            <a:picLocks noChangeAspect="1"/>
          </p:cNvPicPr>
          <p:nvPr/>
        </p:nvPicPr>
        <p:blipFill>
          <a:blip r:embed="rId2"/>
          <a:stretch>
            <a:fillRect/>
          </a:stretch>
        </p:blipFill>
        <p:spPr>
          <a:xfrm>
            <a:off x="970715" y="3802885"/>
            <a:ext cx="3888914" cy="818087"/>
          </a:xfrm>
          <a:prstGeom prst="rect">
            <a:avLst/>
          </a:prstGeom>
        </p:spPr>
      </p:pic>
      <p:pic>
        <p:nvPicPr>
          <p:cNvPr id="11" name="Picture 10">
            <a:extLst>
              <a:ext uri="{FF2B5EF4-FFF2-40B4-BE49-F238E27FC236}">
                <a16:creationId xmlns:a16="http://schemas.microsoft.com/office/drawing/2014/main" id="{8DD9310D-272C-32CF-E658-E9247F086AFB}"/>
              </a:ext>
            </a:extLst>
          </p:cNvPr>
          <p:cNvPicPr>
            <a:picLocks noChangeAspect="1"/>
          </p:cNvPicPr>
          <p:nvPr/>
        </p:nvPicPr>
        <p:blipFill>
          <a:blip r:embed="rId3"/>
          <a:stretch>
            <a:fillRect/>
          </a:stretch>
        </p:blipFill>
        <p:spPr>
          <a:xfrm>
            <a:off x="1460401" y="3088445"/>
            <a:ext cx="2395472" cy="376510"/>
          </a:xfrm>
          <a:prstGeom prst="rect">
            <a:avLst/>
          </a:prstGeom>
        </p:spPr>
      </p:pic>
      <p:pic>
        <p:nvPicPr>
          <p:cNvPr id="13" name="Picture 12">
            <a:extLst>
              <a:ext uri="{FF2B5EF4-FFF2-40B4-BE49-F238E27FC236}">
                <a16:creationId xmlns:a16="http://schemas.microsoft.com/office/drawing/2014/main" id="{E9ECAFE4-FFE9-888D-B8DB-E2DFF1CB743B}"/>
              </a:ext>
            </a:extLst>
          </p:cNvPr>
          <p:cNvPicPr>
            <a:picLocks noChangeAspect="1"/>
          </p:cNvPicPr>
          <p:nvPr/>
        </p:nvPicPr>
        <p:blipFill>
          <a:blip r:embed="rId4"/>
          <a:stretch>
            <a:fillRect/>
          </a:stretch>
        </p:blipFill>
        <p:spPr>
          <a:xfrm>
            <a:off x="5095741" y="1588394"/>
            <a:ext cx="3713409" cy="2214491"/>
          </a:xfrm>
          <a:prstGeom prst="rect">
            <a:avLst/>
          </a:prstGeom>
        </p:spPr>
      </p:pic>
    </p:spTree>
    <p:extLst>
      <p:ext uri="{BB962C8B-B14F-4D97-AF65-F5344CB8AC3E}">
        <p14:creationId xmlns:p14="http://schemas.microsoft.com/office/powerpoint/2010/main" val="3681137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6D25-754E-C500-8EEB-B811944E3A55}"/>
              </a:ext>
            </a:extLst>
          </p:cNvPr>
          <p:cNvSpPr>
            <a:spLocks noGrp="1"/>
          </p:cNvSpPr>
          <p:nvPr>
            <p:ph type="title"/>
          </p:nvPr>
        </p:nvSpPr>
        <p:spPr>
          <a:xfrm>
            <a:off x="819150" y="558086"/>
            <a:ext cx="7505700" cy="712630"/>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94B59BEC-A256-2AE1-11FC-68802B9A695F}"/>
              </a:ext>
            </a:extLst>
          </p:cNvPr>
          <p:cNvSpPr>
            <a:spLocks noGrp="1"/>
          </p:cNvSpPr>
          <p:nvPr>
            <p:ph type="body" idx="1"/>
          </p:nvPr>
        </p:nvSpPr>
        <p:spPr>
          <a:xfrm>
            <a:off x="819150" y="1111876"/>
            <a:ext cx="7505700" cy="3653307"/>
          </a:xfrm>
        </p:spPr>
        <p:txBody>
          <a:bodyPr/>
          <a:lstStyle/>
          <a:p>
            <a:pPr marL="146050" lvl="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a:t>
            </a:r>
            <a:r>
              <a:rPr lang="en-IN" b="1" dirty="0">
                <a:solidFill>
                  <a:schemeClr val="tx2">
                    <a:lumMod val="10000"/>
                  </a:schemeClr>
                </a:solidFill>
                <a:latin typeface="Times New Roman" panose="02020603050405020304" pitchFamily="18" charset="0"/>
                <a:cs typeface="Times New Roman" panose="02020603050405020304" pitchFamily="18" charset="0"/>
              </a:rPr>
              <a:t>What are the components of a five-number summary?</a:t>
            </a:r>
          </a:p>
          <a:p>
            <a:pPr marL="146050" indent="0">
              <a:buNone/>
            </a:pPr>
            <a:r>
              <a:rPr lang="en-IN" dirty="0">
                <a:latin typeface="Times New Roman" panose="02020603050405020304" pitchFamily="18" charset="0"/>
                <a:cs typeface="Times New Roman" panose="02020603050405020304" pitchFamily="18" charset="0"/>
              </a:rPr>
              <a:t>The five-number summary has five key values that describe a dataset:</a:t>
            </a:r>
          </a:p>
          <a:p>
            <a:pPr lvl="0"/>
            <a:r>
              <a:rPr lang="en-IN" dirty="0">
                <a:latin typeface="Times New Roman" panose="02020603050405020304" pitchFamily="18" charset="0"/>
                <a:cs typeface="Times New Roman" panose="02020603050405020304" pitchFamily="18" charset="0"/>
              </a:rPr>
              <a:t>Minimum – the smallest value.</a:t>
            </a:r>
          </a:p>
          <a:p>
            <a:pPr lvl="0"/>
            <a:r>
              <a:rPr lang="en-IN" dirty="0">
                <a:latin typeface="Times New Roman" panose="02020603050405020304" pitchFamily="18" charset="0"/>
                <a:cs typeface="Times New Roman" panose="02020603050405020304" pitchFamily="18" charset="0"/>
              </a:rPr>
              <a:t>Q1 (First Quartile) – 25% of the data lies below this value.</a:t>
            </a:r>
          </a:p>
          <a:p>
            <a:pPr lvl="0"/>
            <a:r>
              <a:rPr lang="en-IN" dirty="0">
                <a:latin typeface="Times New Roman" panose="02020603050405020304" pitchFamily="18" charset="0"/>
                <a:cs typeface="Times New Roman" panose="02020603050405020304" pitchFamily="18" charset="0"/>
              </a:rPr>
              <a:t>Median (Q2) – the middle value.</a:t>
            </a:r>
          </a:p>
          <a:p>
            <a:pPr lvl="0"/>
            <a:r>
              <a:rPr lang="en-IN" dirty="0">
                <a:latin typeface="Times New Roman" panose="02020603050405020304" pitchFamily="18" charset="0"/>
                <a:cs typeface="Times New Roman" panose="02020603050405020304" pitchFamily="18" charset="0"/>
              </a:rPr>
              <a:t>Q3 (Third Quartile) – 75% of the data lies below this value.</a:t>
            </a:r>
          </a:p>
          <a:p>
            <a:pPr lvl="0"/>
            <a:r>
              <a:rPr lang="en-IN" dirty="0">
                <a:latin typeface="Times New Roman" panose="02020603050405020304" pitchFamily="18" charset="0"/>
                <a:cs typeface="Times New Roman" panose="02020603050405020304" pitchFamily="18" charset="0"/>
              </a:rPr>
              <a:t>Maximum – the largest value.</a:t>
            </a:r>
          </a:p>
          <a:p>
            <a:pPr marL="146050" lvl="0" indent="0">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pPr marL="146050" lvl="0" indent="0">
              <a:buNone/>
            </a:pPr>
            <a:r>
              <a:rPr lang="en-IN" b="1" dirty="0">
                <a:solidFill>
                  <a:schemeClr val="tx2">
                    <a:lumMod val="10000"/>
                  </a:schemeClr>
                </a:solidFill>
                <a:latin typeface="Times New Roman" panose="02020603050405020304" pitchFamily="18" charset="0"/>
                <a:cs typeface="Times New Roman" panose="02020603050405020304" pitchFamily="18" charset="0"/>
              </a:rPr>
              <a:t>2. What is the IQR and why is it important?</a:t>
            </a:r>
          </a:p>
          <a:p>
            <a:pPr lvl="0"/>
            <a:r>
              <a:rPr lang="en-IN" dirty="0">
                <a:latin typeface="Times New Roman" panose="02020603050405020304" pitchFamily="18" charset="0"/>
                <a:cs typeface="Times New Roman" panose="02020603050405020304" pitchFamily="18" charset="0"/>
              </a:rPr>
              <a:t>The Interquartile Range (IQR) is the difference between the third quartile (Q3) and the first quartile (Q1):</a:t>
            </a:r>
          </a:p>
          <a:p>
            <a:r>
              <a:rPr lang="en-IN" dirty="0">
                <a:latin typeface="Times New Roman" panose="02020603050405020304" pitchFamily="18" charset="0"/>
                <a:cs typeface="Times New Roman" panose="02020603050405020304" pitchFamily="18" charset="0"/>
              </a:rPr>
              <a:t>IQR=Q3−Q1</a:t>
            </a:r>
          </a:p>
          <a:p>
            <a:pPr lvl="0"/>
            <a:r>
              <a:rPr lang="en-IN" dirty="0">
                <a:latin typeface="Times New Roman" panose="02020603050405020304" pitchFamily="18" charset="0"/>
                <a:cs typeface="Times New Roman" panose="02020603050405020304" pitchFamily="18" charset="0"/>
              </a:rPr>
              <a:t>It measures the spread of the middle 50% of the data.</a:t>
            </a:r>
          </a:p>
          <a:p>
            <a:pPr lvl="0"/>
            <a:r>
              <a:rPr lang="en-IN" dirty="0">
                <a:latin typeface="Times New Roman" panose="02020603050405020304" pitchFamily="18" charset="0"/>
                <a:cs typeface="Times New Roman" panose="02020603050405020304" pitchFamily="18" charset="0"/>
              </a:rPr>
              <a:t>It is important because it ignores extreme values (outliers) and gives a more reliable idea of how spread out the central data is.</a:t>
            </a:r>
          </a:p>
          <a:p>
            <a:pPr marL="146050" indent="0">
              <a:buNone/>
            </a:pPr>
            <a:endParaRPr lang="en-IN" dirty="0"/>
          </a:p>
        </p:txBody>
      </p:sp>
    </p:spTree>
    <p:extLst>
      <p:ext uri="{BB962C8B-B14F-4D97-AF65-F5344CB8AC3E}">
        <p14:creationId xmlns:p14="http://schemas.microsoft.com/office/powerpoint/2010/main" val="2484270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76D-D270-FC3D-CEC0-BF1D0885D99A}"/>
              </a:ext>
            </a:extLst>
          </p:cNvPr>
          <p:cNvSpPr>
            <a:spLocks noGrp="1"/>
          </p:cNvSpPr>
          <p:nvPr>
            <p:ph type="title"/>
          </p:nvPr>
        </p:nvSpPr>
        <p:spPr>
          <a:xfrm>
            <a:off x="819150" y="845600"/>
            <a:ext cx="7505700" cy="3842310"/>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How do you detect outliers using IQR?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Outliers are values that lie too far from the rest of the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Using IQR, the rule 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Any value below (Q1 – 1.5 × IQR) or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Any value above (Q3 + 1.5 × IQR)</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is considered an outlier.</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4.How is a box plot related to the five-number summary?</a:t>
            </a: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 box plot is a visual representation of the five-number summary.</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five numbers are: minimum, Q1, median, Q3, and maximum</a:t>
            </a:r>
            <a:r>
              <a:rPr lang="en-US" sz="1400" dirty="0"/>
              <a:t>.</a:t>
            </a:r>
            <a:br>
              <a:rPr lang="en-IN" sz="1400" b="1" dirty="0">
                <a:solidFill>
                  <a:schemeClr val="tx2">
                    <a:lumMod val="10000"/>
                  </a:schemeClr>
                </a:solidFill>
                <a:latin typeface="Times New Roman" panose="02020603050405020304" pitchFamily="18" charset="0"/>
                <a:cs typeface="Times New Roman" panose="02020603050405020304" pitchFamily="18" charset="0"/>
              </a:rPr>
            </a:b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Why is IQR preferred over range as a measure of spread?</a:t>
            </a: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range only considers the smallest and largest values, so it can be heavily affected by outliers.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IQR (Interquartile Range) looks at the middle 50% of the data (Q3 – Q1), so it is more stable and reliable when there are extreme values. That’s why IQR is usually preferred.</a:t>
            </a: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5430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A30A-A8FB-41F1-E009-990C592A9F5E}"/>
              </a:ext>
            </a:extLst>
          </p:cNvPr>
          <p:cNvSpPr>
            <a:spLocks noGrp="1"/>
          </p:cNvSpPr>
          <p:nvPr>
            <p:ph type="title"/>
          </p:nvPr>
        </p:nvSpPr>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6. If a dataset has many outliers, which measure of spread would you use?</a:t>
            </a: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If the dataset has many outliers, I would use the </a:t>
            </a:r>
            <a:r>
              <a:rPr lang="en-US" sz="1400" b="1" dirty="0">
                <a:solidFill>
                  <a:schemeClr val="tx2">
                    <a:lumMod val="10000"/>
                  </a:schemeClr>
                </a:solidFill>
                <a:latin typeface="Times New Roman" panose="02020603050405020304" pitchFamily="18" charset="0"/>
                <a:cs typeface="Times New Roman" panose="02020603050405020304" pitchFamily="18" charset="0"/>
              </a:rPr>
              <a:t>IQR (Interquartile Range)</a:t>
            </a:r>
            <a:r>
              <a:rPr lang="en-US" sz="1400" dirty="0">
                <a:solidFill>
                  <a:schemeClr val="tx2">
                    <a:lumMod val="10000"/>
                  </a:schemeClr>
                </a:solidFill>
                <a:latin typeface="Times New Roman" panose="02020603050405020304" pitchFamily="18" charset="0"/>
                <a:cs typeface="Times New Roman" panose="02020603050405020304" pitchFamily="18" charset="0"/>
              </a:rPr>
              <a:t>.</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This is because IQR focuses only on the middle 50% of data and ignores extreme values, making it a better measure of spread in such cases.</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IN" sz="1400" b="1" dirty="0">
                <a:solidFill>
                  <a:schemeClr val="tx2">
                    <a:lumMod val="10000"/>
                  </a:schemeClr>
                </a:solidFill>
                <a:latin typeface="Times New Roman" panose="02020603050405020304" pitchFamily="18" charset="0"/>
                <a:cs typeface="Times New Roman" panose="02020603050405020304" pitchFamily="18" charset="0"/>
              </a:rPr>
            </a:br>
            <a:endParaRPr lang="en-IN" sz="1400" b="1"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495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A4EA-8BE7-D447-026B-D1F0D1F4E6AE}"/>
              </a:ext>
            </a:extLst>
          </p:cNvPr>
          <p:cNvSpPr>
            <a:spLocks noGrp="1"/>
          </p:cNvSpPr>
          <p:nvPr>
            <p:ph type="title"/>
          </p:nvPr>
        </p:nvSpPr>
        <p:spPr>
          <a:xfrm>
            <a:off x="819150" y="845600"/>
            <a:ext cx="7505700" cy="575369"/>
          </a:xfrm>
        </p:spPr>
        <p:txBody>
          <a:bodyPr/>
          <a:lstStyle/>
          <a:p>
            <a:br>
              <a:rPr lang="en-IN" dirty="0"/>
            </a:br>
            <a:endParaRPr lang="en-IN" dirty="0"/>
          </a:p>
        </p:txBody>
      </p:sp>
      <p:sp>
        <p:nvSpPr>
          <p:cNvPr id="3" name="Text Placeholder 2">
            <a:extLst>
              <a:ext uri="{FF2B5EF4-FFF2-40B4-BE49-F238E27FC236}">
                <a16:creationId xmlns:a16="http://schemas.microsoft.com/office/drawing/2014/main" id="{286CC2F3-F610-B751-238E-13C6E98A2FE0}"/>
              </a:ext>
            </a:extLst>
          </p:cNvPr>
          <p:cNvSpPr>
            <a:spLocks noGrp="1"/>
          </p:cNvSpPr>
          <p:nvPr>
            <p:ph type="body" idx="1"/>
          </p:nvPr>
        </p:nvSpPr>
        <p:spPr>
          <a:xfrm>
            <a:off x="819150" y="605308"/>
            <a:ext cx="7505700" cy="3833418"/>
          </a:xfrm>
        </p:spPr>
        <p:txBody>
          <a:bodyPr/>
          <a:lstStyle/>
          <a:p>
            <a:pPr marL="146050" indent="0" algn="just">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Descriptive Statistics</a:t>
            </a:r>
          </a:p>
          <a:p>
            <a:pPr marL="146050" indent="0" algn="just">
              <a:buNone/>
            </a:pP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Descriptive statistics deals with methods of collecting, organizing, summarizing, and presenting data in a meaningful way.</a:t>
            </a:r>
          </a:p>
          <a:p>
            <a:pPr lvl="0" algn="just"/>
            <a:r>
              <a:rPr lang="en-IN" sz="1400" dirty="0">
                <a:solidFill>
                  <a:schemeClr val="tx2">
                    <a:lumMod val="10000"/>
                  </a:schemeClr>
                </a:solidFill>
                <a:latin typeface="Times New Roman" panose="02020603050405020304" pitchFamily="18" charset="0"/>
                <a:cs typeface="Times New Roman" panose="02020603050405020304" pitchFamily="18" charset="0"/>
              </a:rPr>
              <a:t>Examples: Mean, Median, Mode, Graphs, Tables.</a:t>
            </a:r>
          </a:p>
          <a:p>
            <a:pPr lvl="0" algn="just"/>
            <a:r>
              <a:rPr lang="en-IN" sz="1400" dirty="0">
                <a:solidFill>
                  <a:schemeClr val="tx2">
                    <a:lumMod val="10000"/>
                  </a:schemeClr>
                </a:solidFill>
                <a:latin typeface="Times New Roman" panose="02020603050405020304" pitchFamily="18" charset="0"/>
                <a:cs typeface="Times New Roman" panose="02020603050405020304" pitchFamily="18" charset="0"/>
              </a:rPr>
              <a:t>Purpose: To describe the characteristics of a dataset.</a:t>
            </a:r>
          </a:p>
          <a:p>
            <a:pPr marL="146050" indent="0" algn="just">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Inferential Statistics</a:t>
            </a:r>
          </a:p>
          <a:p>
            <a:pPr marL="146050" indent="0" algn="just">
              <a:buNone/>
            </a:pPr>
            <a:endParaRPr lang="en-IN" sz="1400" i="1"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buNone/>
            </a:pPr>
            <a:r>
              <a:rPr lang="en-IN" sz="1400" dirty="0">
                <a:solidFill>
                  <a:schemeClr val="tx2">
                    <a:lumMod val="10000"/>
                  </a:schemeClr>
                </a:solidFill>
                <a:latin typeface="Times New Roman" panose="02020603050405020304" pitchFamily="18" charset="0"/>
                <a:cs typeface="Times New Roman" panose="02020603050405020304" pitchFamily="18" charset="0"/>
              </a:rPr>
              <a:t>Inferential statistics involves methods that allow us to make predictions, draw conclusions, or generalize about a population based on information from a sample.</a:t>
            </a:r>
          </a:p>
          <a:p>
            <a:pPr marL="146050" indent="0" algn="just">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lgn="just"/>
            <a:r>
              <a:rPr lang="en-IN" sz="1400" dirty="0">
                <a:solidFill>
                  <a:schemeClr val="tx2">
                    <a:lumMod val="10000"/>
                  </a:schemeClr>
                </a:solidFill>
                <a:latin typeface="Times New Roman" panose="02020603050405020304" pitchFamily="18" charset="0"/>
                <a:cs typeface="Times New Roman" panose="02020603050405020304" pitchFamily="18" charset="0"/>
              </a:rPr>
              <a:t>Examples: Hypothesis testing, t-test, Chi-square, Regression.</a:t>
            </a:r>
          </a:p>
          <a:p>
            <a:pPr lvl="0" algn="just"/>
            <a:r>
              <a:rPr lang="en-IN" sz="1400" dirty="0">
                <a:solidFill>
                  <a:schemeClr val="tx2">
                    <a:lumMod val="10000"/>
                  </a:schemeClr>
                </a:solidFill>
                <a:latin typeface="Times New Roman" panose="02020603050405020304" pitchFamily="18" charset="0"/>
                <a:cs typeface="Times New Roman" panose="02020603050405020304" pitchFamily="18" charset="0"/>
              </a:rPr>
              <a:t>Purpose: To make inferences and decisions about large groups using sample data.</a:t>
            </a:r>
          </a:p>
          <a:p>
            <a:endParaRPr lang="en-IN" dirty="0"/>
          </a:p>
        </p:txBody>
      </p:sp>
    </p:spTree>
    <p:extLst>
      <p:ext uri="{BB962C8B-B14F-4D97-AF65-F5344CB8AC3E}">
        <p14:creationId xmlns:p14="http://schemas.microsoft.com/office/powerpoint/2010/main" val="127249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72FB-5D79-3886-A00A-AD57EC8D7544}"/>
              </a:ext>
            </a:extLst>
          </p:cNvPr>
          <p:cNvSpPr>
            <a:spLocks noGrp="1"/>
          </p:cNvSpPr>
          <p:nvPr>
            <p:ph type="title"/>
          </p:nvPr>
        </p:nvSpPr>
        <p:spPr>
          <a:xfrm>
            <a:off x="819150" y="845600"/>
            <a:ext cx="7505700" cy="592541"/>
          </a:xfrm>
        </p:spPr>
        <p:txBody>
          <a:bodyPr/>
          <a:lstStyle/>
          <a:p>
            <a:r>
              <a:rPr lang="en-IN" sz="2400" b="1" dirty="0">
                <a:latin typeface="Times New Roman" panose="02020603050405020304" pitchFamily="18" charset="0"/>
                <a:cs typeface="Times New Roman" panose="02020603050405020304" pitchFamily="18" charset="0"/>
              </a:rPr>
              <a:t>11.Probability</a:t>
            </a:r>
          </a:p>
        </p:txBody>
      </p:sp>
      <p:sp>
        <p:nvSpPr>
          <p:cNvPr id="3" name="Text Placeholder 2">
            <a:extLst>
              <a:ext uri="{FF2B5EF4-FFF2-40B4-BE49-F238E27FC236}">
                <a16:creationId xmlns:a16="http://schemas.microsoft.com/office/drawing/2014/main" id="{4A087B8C-0BF0-F4F6-D174-ECD6DD11E0E1}"/>
              </a:ext>
            </a:extLst>
          </p:cNvPr>
          <p:cNvSpPr>
            <a:spLocks noGrp="1"/>
          </p:cNvSpPr>
          <p:nvPr>
            <p:ph type="body" idx="1"/>
          </p:nvPr>
        </p:nvSpPr>
        <p:spPr>
          <a:xfrm>
            <a:off x="819150" y="1528293"/>
            <a:ext cx="7505700" cy="2910432"/>
          </a:xfrm>
        </p:spPr>
        <p:txBody>
          <a:bodyPr/>
          <a:lstStyle/>
          <a:p>
            <a:pPr marL="146050" indent="0">
              <a:buNone/>
            </a:pPr>
            <a:r>
              <a:rPr lang="en-US" sz="1400" dirty="0">
                <a:solidFill>
                  <a:schemeClr val="tx2">
                    <a:lumMod val="10000"/>
                  </a:schemeClr>
                </a:solidFill>
                <a:latin typeface="Times New Roman" panose="02020603050405020304" pitchFamily="18" charset="0"/>
                <a:cs typeface="Times New Roman" panose="02020603050405020304" pitchFamily="18" charset="0"/>
              </a:rPr>
              <a:t>Probability is a numerical measure between 0 and 1 that quantifies the likelihood of an event.</a:t>
            </a:r>
          </a:p>
          <a:p>
            <a:pPr marL="146050" indent="0">
              <a:buNone/>
            </a:pPr>
            <a:endParaRPr lang="en-US" b="1" dirty="0">
              <a:latin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E0C73F22-F5E2-026D-CD76-650DFE7A729A}"/>
              </a:ext>
            </a:extLst>
          </p:cNvPr>
          <p:cNvPicPr>
            <a:picLocks noChangeAspect="1"/>
          </p:cNvPicPr>
          <p:nvPr/>
        </p:nvPicPr>
        <p:blipFill>
          <a:blip r:embed="rId2"/>
          <a:stretch>
            <a:fillRect/>
          </a:stretch>
        </p:blipFill>
        <p:spPr>
          <a:xfrm>
            <a:off x="1203482" y="2093814"/>
            <a:ext cx="5836970" cy="1679695"/>
          </a:xfrm>
          <a:prstGeom prst="rect">
            <a:avLst/>
          </a:prstGeom>
        </p:spPr>
      </p:pic>
    </p:spTree>
    <p:extLst>
      <p:ext uri="{BB962C8B-B14F-4D97-AF65-F5344CB8AC3E}">
        <p14:creationId xmlns:p14="http://schemas.microsoft.com/office/powerpoint/2010/main" val="2564381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D2C0-6667-789C-1E0B-B05A292610B2}"/>
              </a:ext>
            </a:extLst>
          </p:cNvPr>
          <p:cNvSpPr>
            <a:spLocks noGrp="1"/>
          </p:cNvSpPr>
          <p:nvPr>
            <p:ph type="title"/>
          </p:nvPr>
        </p:nvSpPr>
        <p:spPr>
          <a:xfrm>
            <a:off x="819150" y="528034"/>
            <a:ext cx="7200095" cy="652529"/>
          </a:xfrm>
        </p:spPr>
        <p:txBody>
          <a:bodyPr/>
          <a:lstStyle/>
          <a:p>
            <a:r>
              <a:rPr lang="en-IN" sz="2400" b="1" dirty="0">
                <a:latin typeface="Times New Roman" panose="02020603050405020304" pitchFamily="18" charset="0"/>
                <a:cs typeface="Times New Roman" panose="02020603050405020304" pitchFamily="18" charset="0"/>
              </a:rPr>
              <a:t>Variables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BF749FA-EC90-46AA-15EF-2862D6F5229A}"/>
                  </a:ext>
                </a:extLst>
              </p:cNvPr>
              <p:cNvSpPr>
                <a:spLocks noGrp="1"/>
              </p:cNvSpPr>
              <p:nvPr>
                <p:ph type="body" idx="1"/>
              </p:nvPr>
            </p:nvSpPr>
            <p:spPr>
              <a:xfrm>
                <a:off x="819151" y="974501"/>
                <a:ext cx="7152872" cy="3910886"/>
              </a:xfrm>
            </p:spPr>
            <p:txBody>
              <a:bodyPr/>
              <a:lstStyle/>
              <a:p>
                <a:pPr marL="146050" indent="0" algn="just">
                  <a:buNone/>
                </a:pPr>
                <a:r>
                  <a:rPr lang="en-US" dirty="0">
                    <a:solidFill>
                      <a:schemeClr val="tx2">
                        <a:lumMod val="10000"/>
                      </a:schemeClr>
                    </a:solidFill>
                    <a:latin typeface="Times New Roman" panose="02020603050405020304" pitchFamily="18" charset="0"/>
                    <a:cs typeface="Times New Roman" panose="02020603050405020304" pitchFamily="18" charset="0"/>
                  </a:rPr>
                  <a:t>Characteristics or attributes that can take different values.</a:t>
                </a:r>
              </a:p>
              <a:p>
                <a:pPr marL="146050" indent="0" algn="just">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IN" b="1" dirty="0">
                    <a:solidFill>
                      <a:schemeClr val="tx2">
                        <a:lumMod val="10000"/>
                      </a:schemeClr>
                    </a:solidFill>
                    <a:latin typeface="Times New Roman" panose="02020603050405020304" pitchFamily="18" charset="0"/>
                    <a:cs typeface="Times New Roman" panose="02020603050405020304" pitchFamily="18" charset="0"/>
                  </a:rPr>
                  <a:t>Types of Variables</a:t>
                </a:r>
              </a:p>
              <a:p>
                <a:pPr marL="146050" indent="0" algn="just">
                  <a:buNone/>
                </a:pPr>
                <a:endParaRPr lang="en-IN"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buNone/>
                </a:pPr>
                <a:r>
                  <a:rPr lang="en-US" b="1" dirty="0">
                    <a:solidFill>
                      <a:schemeClr val="tx2">
                        <a:lumMod val="10000"/>
                      </a:schemeClr>
                    </a:solidFill>
                    <a:latin typeface="Times New Roman" panose="02020603050405020304" pitchFamily="18" charset="0"/>
                    <a:cs typeface="Times New Roman" panose="02020603050405020304" pitchFamily="18" charset="0"/>
                  </a:rPr>
                  <a:t>Algebraic Variable</a:t>
                </a: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chemeClr val="tx2">
                        <a:lumMod val="10000"/>
                      </a:schemeClr>
                    </a:solidFill>
                    <a:latin typeface="Times New Roman" panose="02020603050405020304" pitchFamily="18" charset="0"/>
                    <a:cs typeface="Times New Roman" panose="02020603050405020304" pitchFamily="18" charset="0"/>
                  </a:rPr>
                  <a:t>A variable whose value is fixed or determined by a specific formula or rule.</a:t>
                </a:r>
              </a:p>
              <a:p>
                <a:pPr algn="just">
                  <a:lnSpc>
                    <a:spcPct val="100000"/>
                  </a:lnSpc>
                  <a:buFont typeface="Arial" panose="020B0604020202020204" pitchFamily="34" charset="0"/>
                  <a:buChar char="•"/>
                </a:pPr>
                <a:r>
                  <a:rPr lang="en-IN" dirty="0">
                    <a:solidFill>
                      <a:schemeClr val="tx2">
                        <a:lumMod val="10000"/>
                      </a:schemeClr>
                    </a:solidFill>
                    <a:latin typeface="Times New Roman" panose="02020603050405020304" pitchFamily="18" charset="0"/>
                    <a:cs typeface="Times New Roman" panose="02020603050405020304" pitchFamily="18" charset="0"/>
                  </a:rPr>
                  <a:t>Value is predictable.</a:t>
                </a:r>
                <a:r>
                  <a:rPr lang="en-US" b="1" dirty="0">
                    <a:solidFill>
                      <a:schemeClr val="tx2">
                        <a:lumMod val="10000"/>
                      </a:schemeClr>
                    </a:solidFill>
                    <a:latin typeface="Times New Roman" panose="02020603050405020304" pitchFamily="18" charset="0"/>
                    <a:cs typeface="Times New Roman" panose="02020603050405020304" pitchFamily="18" charset="0"/>
                  </a:rPr>
                  <a:t> </a:t>
                </a:r>
              </a:p>
              <a:p>
                <a:pPr algn="just">
                  <a:lnSpc>
                    <a:spcPct val="100000"/>
                  </a:lnSpc>
                  <a:buFont typeface="Arial" panose="020B0604020202020204" pitchFamily="34" charset="0"/>
                  <a:buChar char="•"/>
                </a:pPr>
                <a:r>
                  <a:rPr lang="en-US" dirty="0">
                    <a:solidFill>
                      <a:schemeClr val="tx2">
                        <a:lumMod val="10000"/>
                      </a:schemeClr>
                    </a:solidFill>
                    <a:latin typeface="Times New Roman" panose="02020603050405020304" pitchFamily="18" charset="0"/>
                    <a:cs typeface="Times New Roman" panose="02020603050405020304" pitchFamily="18" charset="0"/>
                  </a:rPr>
                  <a:t>If </a:t>
                </a:r>
                <a14:m>
                  <m:oMath xmlns:m="http://schemas.openxmlformats.org/officeDocument/2006/math">
                    <m:r>
                      <a:rPr lang="en-US" i="1">
                        <a:solidFill>
                          <a:schemeClr val="tx2">
                            <a:lumMod val="10000"/>
                          </a:schemeClr>
                        </a:solidFill>
                        <a:latin typeface="Cambria Math" panose="02040503050406030204" pitchFamily="18" charset="0"/>
                      </a:rPr>
                      <m:t>𝑦</m:t>
                    </m:r>
                    <m:r>
                      <a:rPr lang="en-US">
                        <a:solidFill>
                          <a:schemeClr val="tx2">
                            <a:lumMod val="10000"/>
                          </a:schemeClr>
                        </a:solidFill>
                        <a:latin typeface="Cambria Math" panose="02040503050406030204" pitchFamily="18" charset="0"/>
                      </a:rPr>
                      <m:t>=2</m:t>
                    </m:r>
                    <m:r>
                      <a:rPr lang="en-US" i="1">
                        <a:solidFill>
                          <a:schemeClr val="tx2">
                            <a:lumMod val="10000"/>
                          </a:schemeClr>
                        </a:solidFill>
                        <a:latin typeface="Cambria Math" panose="02040503050406030204" pitchFamily="18" charset="0"/>
                      </a:rPr>
                      <m:t>𝑥</m:t>
                    </m:r>
                    <m:r>
                      <a:rPr lang="en-US">
                        <a:solidFill>
                          <a:schemeClr val="tx2">
                            <a:lumMod val="10000"/>
                          </a:schemeClr>
                        </a:solidFill>
                        <a:latin typeface="Cambria Math" panose="02040503050406030204" pitchFamily="18" charset="0"/>
                      </a:rPr>
                      <m:t>+5</m:t>
                    </m:r>
                  </m:oMath>
                </a14:m>
                <a:r>
                  <a:rPr lang="en-US" dirty="0">
                    <a:solidFill>
                      <a:schemeClr val="tx2">
                        <a:lumMod val="10000"/>
                      </a:schemeClr>
                    </a:solidFill>
                    <a:latin typeface="Times New Roman" panose="02020603050405020304" pitchFamily="18" charset="0"/>
                    <a:cs typeface="Times New Roman" panose="02020603050405020304" pitchFamily="18" charset="0"/>
                  </a:rPr>
                  <a:t>, and </a:t>
                </a:r>
                <a14:m>
                  <m:oMath xmlns:m="http://schemas.openxmlformats.org/officeDocument/2006/math">
                    <m:r>
                      <a:rPr lang="en-US" i="1">
                        <a:solidFill>
                          <a:schemeClr val="tx2">
                            <a:lumMod val="10000"/>
                          </a:schemeClr>
                        </a:solidFill>
                        <a:latin typeface="Cambria Math" panose="02040503050406030204" pitchFamily="18" charset="0"/>
                      </a:rPr>
                      <m:t>𝑥</m:t>
                    </m:r>
                    <m:r>
                      <a:rPr lang="en-US">
                        <a:solidFill>
                          <a:schemeClr val="tx2">
                            <a:lumMod val="10000"/>
                          </a:schemeClr>
                        </a:solidFill>
                        <a:latin typeface="Cambria Math" panose="02040503050406030204" pitchFamily="18" charset="0"/>
                      </a:rPr>
                      <m:t>=3</m:t>
                    </m:r>
                  </m:oMath>
                </a14:m>
                <a:r>
                  <a:rPr lang="en-US" dirty="0">
                    <a:solidFill>
                      <a:schemeClr val="tx2">
                        <a:lumMod val="10000"/>
                      </a:schemeClr>
                    </a:solidFill>
                    <a:latin typeface="Times New Roman" panose="02020603050405020304" pitchFamily="18" charset="0"/>
                    <a:cs typeface="Times New Roman" panose="02020603050405020304" pitchFamily="18" charset="0"/>
                  </a:rPr>
                  <a:t>, then </a:t>
                </a:r>
                <a14:m>
                  <m:oMath xmlns:m="http://schemas.openxmlformats.org/officeDocument/2006/math">
                    <m:r>
                      <a:rPr lang="en-US" i="1">
                        <a:solidFill>
                          <a:schemeClr val="tx2">
                            <a:lumMod val="10000"/>
                          </a:schemeClr>
                        </a:solidFill>
                        <a:latin typeface="Cambria Math" panose="02040503050406030204" pitchFamily="18" charset="0"/>
                      </a:rPr>
                      <m:t>𝑦</m:t>
                    </m:r>
                    <m:r>
                      <a:rPr lang="en-US">
                        <a:solidFill>
                          <a:schemeClr val="tx2">
                            <a:lumMod val="10000"/>
                          </a:schemeClr>
                        </a:solidFill>
                        <a:latin typeface="Cambria Math" panose="02040503050406030204" pitchFamily="18" charset="0"/>
                      </a:rPr>
                      <m:t>=11</m:t>
                    </m:r>
                  </m:oMath>
                </a14:m>
                <a:r>
                  <a:rPr lang="en-US" dirty="0">
                    <a:solidFill>
                      <a:schemeClr val="tx2">
                        <a:lumMod val="10000"/>
                      </a:schemeClr>
                    </a:solidFill>
                    <a:latin typeface="Times New Roman" panose="02020603050405020304" pitchFamily="18" charset="0"/>
                    <a:cs typeface="Times New Roman" panose="02020603050405020304" pitchFamily="18" charset="0"/>
                  </a:rPr>
                  <a:t>.</a:t>
                </a:r>
                <a:endParaRPr lang="en-US"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lnSpc>
                    <a:spcPct val="100000"/>
                  </a:lnSpc>
                  <a:buNone/>
                </a:pPr>
                <a:endParaRPr lang="en-IN"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lgn="just">
                  <a:lnSpc>
                    <a:spcPct val="100000"/>
                  </a:lnSpc>
                  <a:buNone/>
                </a:pPr>
                <a:r>
                  <a:rPr lang="en-IN" b="1" dirty="0">
                    <a:solidFill>
                      <a:schemeClr val="tx2">
                        <a:lumMod val="10000"/>
                      </a:schemeClr>
                    </a:solidFill>
                    <a:latin typeface="Times New Roman" panose="02020603050405020304" pitchFamily="18" charset="0"/>
                    <a:cs typeface="Times New Roman" panose="02020603050405020304" pitchFamily="18" charset="0"/>
                  </a:rPr>
                  <a:t>Random Variable</a:t>
                </a:r>
              </a:p>
              <a:p>
                <a:pPr marL="146050" indent="0" algn="just">
                  <a:lnSpc>
                    <a:spcPct val="100000"/>
                  </a:lnSpc>
                  <a:buNone/>
                </a:pPr>
                <a:r>
                  <a:rPr lang="en-IN" dirty="0">
                    <a:solidFill>
                      <a:schemeClr val="tx2">
                        <a:lumMod val="10000"/>
                      </a:schemeClr>
                    </a:solidFill>
                    <a:latin typeface="Times New Roman" panose="02020603050405020304" pitchFamily="18" charset="0"/>
                    <a:cs typeface="Times New Roman" panose="02020603050405020304" pitchFamily="18" charset="0"/>
                  </a:rPr>
                  <a:t>A variable whose value depends on the outcome of a random experiment.</a:t>
                </a:r>
              </a:p>
              <a:p>
                <a:pPr marL="146050" indent="0" algn="just">
                  <a:lnSpc>
                    <a:spcPct val="100000"/>
                  </a:lnSpc>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pPr algn="just">
                  <a:lnSpc>
                    <a:spcPct val="100000"/>
                  </a:lnSpc>
                </a:pPr>
                <a:r>
                  <a:rPr lang="en-IN" b="1" dirty="0">
                    <a:solidFill>
                      <a:schemeClr val="tx2">
                        <a:lumMod val="10000"/>
                      </a:schemeClr>
                    </a:solidFill>
                    <a:latin typeface="Times New Roman" panose="02020603050405020304" pitchFamily="18" charset="0"/>
                    <a:cs typeface="Times New Roman" panose="02020603050405020304" pitchFamily="18" charset="0"/>
                  </a:rPr>
                  <a:t>Types of Random Variables:</a:t>
                </a:r>
                <a:endParaRPr lang="en-IN" dirty="0">
                  <a:solidFill>
                    <a:schemeClr val="tx2">
                      <a:lumMod val="10000"/>
                    </a:schemeClr>
                  </a:solidFill>
                  <a:latin typeface="Times New Roman" panose="02020603050405020304" pitchFamily="18" charset="0"/>
                  <a:cs typeface="Times New Roman" panose="02020603050405020304" pitchFamily="18" charset="0"/>
                </a:endParaRPr>
              </a:p>
              <a:p>
                <a:pPr algn="just">
                  <a:lnSpc>
                    <a:spcPct val="100000"/>
                  </a:lnSpc>
                </a:pPr>
                <a:endParaRPr lang="en-IN" b="1" dirty="0">
                  <a:solidFill>
                    <a:schemeClr val="tx2">
                      <a:lumMod val="10000"/>
                    </a:schemeClr>
                  </a:solidFill>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r>
                  <a:rPr lang="en-IN" b="1" dirty="0">
                    <a:solidFill>
                      <a:schemeClr val="tx2">
                        <a:lumMod val="10000"/>
                      </a:schemeClr>
                    </a:solidFill>
                    <a:latin typeface="Times New Roman" panose="02020603050405020304" pitchFamily="18" charset="0"/>
                    <a:cs typeface="Times New Roman" panose="02020603050405020304" pitchFamily="18" charset="0"/>
                  </a:rPr>
                  <a:t>Discrete Random Variable:</a:t>
                </a:r>
                <a:r>
                  <a:rPr lang="en-IN" dirty="0">
                    <a:solidFill>
                      <a:schemeClr val="tx2">
                        <a:lumMod val="10000"/>
                      </a:schemeClr>
                    </a:solidFill>
                    <a:latin typeface="Times New Roman" panose="02020603050405020304" pitchFamily="18" charset="0"/>
                    <a:cs typeface="Times New Roman" panose="02020603050405020304" pitchFamily="18" charset="0"/>
                  </a:rPr>
                  <a:t> Takes countable values </a:t>
                </a:r>
              </a:p>
              <a:p>
                <a:pPr marL="146050" indent="0" algn="just">
                  <a:buNone/>
                </a:pPr>
                <a:r>
                  <a:rPr lang="en-IN" b="1" dirty="0">
                    <a:solidFill>
                      <a:schemeClr val="tx2">
                        <a:lumMod val="10000"/>
                      </a:schemeClr>
                    </a:solidFill>
                    <a:latin typeface="Times New Roman" panose="02020603050405020304" pitchFamily="18" charset="0"/>
                    <a:cs typeface="Times New Roman" panose="02020603050405020304" pitchFamily="18" charset="0"/>
                  </a:rPr>
                  <a:t>Example: </a:t>
                </a:r>
                <a:r>
                  <a:rPr lang="en-IN" dirty="0">
                    <a:solidFill>
                      <a:schemeClr val="tx2">
                        <a:lumMod val="10000"/>
                      </a:schemeClr>
                    </a:solidFill>
                    <a:latin typeface="Times New Roman" panose="02020603050405020304" pitchFamily="18" charset="0"/>
                    <a:cs typeface="Times New Roman" panose="02020603050405020304" pitchFamily="18" charset="0"/>
                  </a:rPr>
                  <a:t>Number of heads in 3 coin tosses.</a:t>
                </a:r>
              </a:p>
              <a:p>
                <a:pPr algn="just">
                  <a:buFont typeface="Courier New" panose="02070309020205020404" pitchFamily="49" charset="0"/>
                  <a:buChar char="o"/>
                </a:pPr>
                <a:r>
                  <a:rPr lang="en-IN" b="1" dirty="0">
                    <a:solidFill>
                      <a:schemeClr val="tx2">
                        <a:lumMod val="10000"/>
                      </a:schemeClr>
                    </a:solidFill>
                    <a:latin typeface="Times New Roman" panose="02020603050405020304" pitchFamily="18" charset="0"/>
                    <a:cs typeface="Times New Roman" panose="02020603050405020304" pitchFamily="18" charset="0"/>
                  </a:rPr>
                  <a:t>Continuous Random Variable:</a:t>
                </a:r>
                <a:r>
                  <a:rPr lang="en-IN" dirty="0">
                    <a:solidFill>
                      <a:schemeClr val="tx2">
                        <a:lumMod val="10000"/>
                      </a:schemeClr>
                    </a:solidFill>
                    <a:latin typeface="Times New Roman" panose="02020603050405020304" pitchFamily="18" charset="0"/>
                    <a:cs typeface="Times New Roman" panose="02020603050405020304" pitchFamily="18" charset="0"/>
                  </a:rPr>
                  <a:t> Takes infinite values in a range </a:t>
                </a:r>
              </a:p>
              <a:p>
                <a:pPr marL="146050" indent="0" algn="just">
                  <a:buNone/>
                </a:pPr>
                <a:r>
                  <a:rPr lang="en-IN" b="1" dirty="0">
                    <a:solidFill>
                      <a:schemeClr val="tx2">
                        <a:lumMod val="10000"/>
                      </a:schemeClr>
                    </a:solidFill>
                    <a:latin typeface="Times New Roman" panose="02020603050405020304" pitchFamily="18" charset="0"/>
                    <a:cs typeface="Times New Roman" panose="02020603050405020304" pitchFamily="18" charset="0"/>
                  </a:rPr>
                  <a:t>Example:</a:t>
                </a:r>
                <a:r>
                  <a:rPr lang="en-IN" dirty="0">
                    <a:solidFill>
                      <a:schemeClr val="tx2">
                        <a:lumMod val="10000"/>
                      </a:schemeClr>
                    </a:solidFill>
                    <a:latin typeface="Times New Roman" panose="02020603050405020304" pitchFamily="18" charset="0"/>
                    <a:cs typeface="Times New Roman" panose="02020603050405020304" pitchFamily="18" charset="0"/>
                  </a:rPr>
                  <a:t>  Height, Weight, Time</a:t>
                </a:r>
              </a:p>
              <a:p>
                <a:pPr marL="146050" indent="0">
                  <a:buNone/>
                </a:pPr>
                <a:endParaRPr lang="en-IN" b="1" dirty="0"/>
              </a:p>
            </p:txBody>
          </p:sp>
        </mc:Choice>
        <mc:Fallback xmlns="">
          <p:sp>
            <p:nvSpPr>
              <p:cNvPr id="3" name="Text Placeholder 2">
                <a:extLst>
                  <a:ext uri="{FF2B5EF4-FFF2-40B4-BE49-F238E27FC236}">
                    <a16:creationId xmlns:a16="http://schemas.microsoft.com/office/drawing/2014/main" id="{4BF749FA-EC90-46AA-15EF-2862D6F5229A}"/>
                  </a:ext>
                </a:extLst>
              </p:cNvPr>
              <p:cNvSpPr>
                <a:spLocks noGrp="1" noRot="1" noChangeAspect="1" noMove="1" noResize="1" noEditPoints="1" noAdjustHandles="1" noChangeArrowheads="1" noChangeShapeType="1" noTextEdit="1"/>
              </p:cNvSpPr>
              <p:nvPr>
                <p:ph type="body" idx="1"/>
              </p:nvPr>
            </p:nvSpPr>
            <p:spPr>
              <a:xfrm>
                <a:off x="819151" y="974501"/>
                <a:ext cx="7152872" cy="3910886"/>
              </a:xfrm>
              <a:blipFill>
                <a:blip r:embed="rId2"/>
                <a:stretch>
                  <a:fillRect b="-3120"/>
                </a:stretch>
              </a:blipFill>
            </p:spPr>
            <p:txBody>
              <a:bodyPr/>
              <a:lstStyle/>
              <a:p>
                <a:r>
                  <a:rPr lang="en-IN">
                    <a:noFill/>
                  </a:rPr>
                  <a:t> </a:t>
                </a:r>
              </a:p>
            </p:txBody>
          </p:sp>
        </mc:Fallback>
      </mc:AlternateContent>
    </p:spTree>
    <p:extLst>
      <p:ext uri="{BB962C8B-B14F-4D97-AF65-F5344CB8AC3E}">
        <p14:creationId xmlns:p14="http://schemas.microsoft.com/office/powerpoint/2010/main" val="773878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9C86-05D6-7548-E14C-8B58BB8B037B}"/>
              </a:ext>
            </a:extLst>
          </p:cNvPr>
          <p:cNvSpPr>
            <a:spLocks noGrp="1"/>
          </p:cNvSpPr>
          <p:nvPr>
            <p:ph type="title"/>
          </p:nvPr>
        </p:nvSpPr>
        <p:spPr>
          <a:xfrm>
            <a:off x="819150" y="605308"/>
            <a:ext cx="7505700" cy="721216"/>
          </a:xfrm>
        </p:spPr>
        <p:txBody>
          <a:bodyPr/>
          <a:lstStyle/>
          <a:p>
            <a:r>
              <a:rPr lang="en-US" sz="2400" b="1" dirty="0">
                <a:latin typeface="Times New Roman" panose="02020603050405020304" pitchFamily="18" charset="0"/>
                <a:cs typeface="Times New Roman" panose="02020603050405020304" pitchFamily="18" charset="0"/>
              </a:rPr>
              <a:t>Probability Distribution</a:t>
            </a:r>
            <a:br>
              <a:rPr lang="en-US" sz="2400" b="1" dirty="0"/>
            </a:br>
            <a:endParaRPr lang="en-IN" sz="2400" dirty="0"/>
          </a:p>
        </p:txBody>
      </p:sp>
      <p:sp>
        <p:nvSpPr>
          <p:cNvPr id="3" name="Text Placeholder 2">
            <a:extLst>
              <a:ext uri="{FF2B5EF4-FFF2-40B4-BE49-F238E27FC236}">
                <a16:creationId xmlns:a16="http://schemas.microsoft.com/office/drawing/2014/main" id="{E74850EA-532A-D69D-9F27-8E8FD9AE1240}"/>
              </a:ext>
            </a:extLst>
          </p:cNvPr>
          <p:cNvSpPr>
            <a:spLocks noGrp="1"/>
          </p:cNvSpPr>
          <p:nvPr>
            <p:ph type="body" idx="1"/>
          </p:nvPr>
        </p:nvSpPr>
        <p:spPr>
          <a:xfrm>
            <a:off x="819150" y="1382332"/>
            <a:ext cx="7505700" cy="3425781"/>
          </a:xfrm>
        </p:spPr>
        <p:txBody>
          <a:bodyPr/>
          <a:lstStyle/>
          <a:p>
            <a:pPr marL="146050" indent="0">
              <a:buNone/>
            </a:pPr>
            <a:r>
              <a:rPr lang="en-US" sz="1400" dirty="0">
                <a:solidFill>
                  <a:schemeClr val="tx2">
                    <a:lumMod val="10000"/>
                  </a:schemeClr>
                </a:solidFill>
                <a:latin typeface="Times New Roman" panose="02020603050405020304" pitchFamily="18" charset="0"/>
                <a:cs typeface="Times New Roman" panose="02020603050405020304" pitchFamily="18" charset="0"/>
              </a:rPr>
              <a:t> A function that gives the probabilities of different outcomes of a random variable.</a:t>
            </a:r>
          </a:p>
          <a:p>
            <a:endParaRPr lang="en-IN" dirty="0"/>
          </a:p>
          <a:p>
            <a:endParaRPr lang="en-IN" dirty="0"/>
          </a:p>
        </p:txBody>
      </p:sp>
      <p:pic>
        <p:nvPicPr>
          <p:cNvPr id="7" name="Picture 6">
            <a:extLst>
              <a:ext uri="{FF2B5EF4-FFF2-40B4-BE49-F238E27FC236}">
                <a16:creationId xmlns:a16="http://schemas.microsoft.com/office/drawing/2014/main" id="{1EB740E6-BBA8-A221-9E86-CE3FE1CA58CA}"/>
              </a:ext>
            </a:extLst>
          </p:cNvPr>
          <p:cNvPicPr>
            <a:picLocks noChangeAspect="1"/>
          </p:cNvPicPr>
          <p:nvPr/>
        </p:nvPicPr>
        <p:blipFill>
          <a:blip r:embed="rId2"/>
          <a:stretch>
            <a:fillRect/>
          </a:stretch>
        </p:blipFill>
        <p:spPr>
          <a:xfrm>
            <a:off x="1167686" y="1811629"/>
            <a:ext cx="4889677" cy="2867696"/>
          </a:xfrm>
          <a:prstGeom prst="rect">
            <a:avLst/>
          </a:prstGeom>
        </p:spPr>
      </p:pic>
    </p:spTree>
    <p:extLst>
      <p:ext uri="{BB962C8B-B14F-4D97-AF65-F5344CB8AC3E}">
        <p14:creationId xmlns:p14="http://schemas.microsoft.com/office/powerpoint/2010/main" val="3745730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6BF3-7407-1ACC-B5F4-90CEFF644132}"/>
              </a:ext>
            </a:extLst>
          </p:cNvPr>
          <p:cNvSpPr>
            <a:spLocks noGrp="1"/>
          </p:cNvSpPr>
          <p:nvPr>
            <p:ph type="title"/>
          </p:nvPr>
        </p:nvSpPr>
        <p:spPr>
          <a:xfrm>
            <a:off x="819150" y="313387"/>
            <a:ext cx="7505700" cy="742682"/>
          </a:xfrm>
        </p:spPr>
        <p:txBody>
          <a:bodyPr/>
          <a:lstStyle/>
          <a:p>
            <a:r>
              <a:rPr lang="en-IN" sz="2400" b="1" dirty="0">
                <a:latin typeface="Times New Roman" panose="02020603050405020304" pitchFamily="18" charset="0"/>
                <a:cs typeface="Times New Roman" panose="02020603050405020304" pitchFamily="18" charset="0"/>
              </a:rPr>
              <a:t>Probability Distribution Function (PDF)</a:t>
            </a:r>
          </a:p>
        </p:txBody>
      </p:sp>
      <p:sp>
        <p:nvSpPr>
          <p:cNvPr id="3" name="Text Placeholder 2">
            <a:extLst>
              <a:ext uri="{FF2B5EF4-FFF2-40B4-BE49-F238E27FC236}">
                <a16:creationId xmlns:a16="http://schemas.microsoft.com/office/drawing/2014/main" id="{0793488F-182B-4076-F45F-65D03F3FB9D3}"/>
              </a:ext>
            </a:extLst>
          </p:cNvPr>
          <p:cNvSpPr>
            <a:spLocks noGrp="1"/>
          </p:cNvSpPr>
          <p:nvPr>
            <p:ph type="body" idx="1"/>
          </p:nvPr>
        </p:nvSpPr>
        <p:spPr>
          <a:xfrm>
            <a:off x="579549" y="948744"/>
            <a:ext cx="4966952" cy="4155583"/>
          </a:xfrm>
        </p:spPr>
        <p:txBody>
          <a:bodyPr/>
          <a:lstStyle/>
          <a:p>
            <a:pPr marL="146050" indent="0">
              <a:buNone/>
            </a:pPr>
            <a:r>
              <a:rPr lang="en-US" dirty="0">
                <a:solidFill>
                  <a:schemeClr val="tx2">
                    <a:lumMod val="10000"/>
                  </a:schemeClr>
                </a:solidFill>
                <a:latin typeface="Times New Roman" panose="02020603050405020304" pitchFamily="18" charset="0"/>
                <a:cs typeface="Times New Roman" panose="02020603050405020304" pitchFamily="18" charset="0"/>
              </a:rPr>
              <a:t>A Probability Distribution Function describes how the probabilities of a random variable are distributed over its possible values.</a:t>
            </a:r>
          </a:p>
          <a:p>
            <a:pPr marL="146050"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Types Of PDF</a:t>
            </a:r>
          </a:p>
          <a:p>
            <a:pPr marL="488950" indent="-342900">
              <a:buFont typeface="+mj-lt"/>
              <a:buAutoNum type="arabicPeriod"/>
            </a:pPr>
            <a:r>
              <a:rPr lang="en-IN" b="1" dirty="0">
                <a:solidFill>
                  <a:schemeClr val="tx2">
                    <a:lumMod val="10000"/>
                  </a:schemeClr>
                </a:solidFill>
                <a:latin typeface="Times New Roman" panose="02020603050405020304" pitchFamily="18" charset="0"/>
                <a:cs typeface="Times New Roman" panose="02020603050405020304" pitchFamily="18" charset="0"/>
              </a:rPr>
              <a:t>Probability Mass Function (PMF) :</a:t>
            </a:r>
            <a:r>
              <a:rPr lang="en-US" dirty="0">
                <a:solidFill>
                  <a:schemeClr val="tx2">
                    <a:lumMod val="10000"/>
                  </a:schemeClr>
                </a:solidFill>
                <a:latin typeface="Times New Roman" panose="02020603050405020304" pitchFamily="18" charset="0"/>
                <a:cs typeface="Times New Roman" panose="02020603050405020304" pitchFamily="18" charset="0"/>
              </a:rPr>
              <a:t>A function that gives the probability that a discrete random variable is exactly equal to some value.</a:t>
            </a:r>
          </a:p>
          <a:p>
            <a:pPr marL="146050" indent="0">
              <a:buNone/>
            </a:pPr>
            <a:endParaRPr lang="en-US" dirty="0">
              <a:solidFill>
                <a:schemeClr val="tx2">
                  <a:lumMod val="10000"/>
                </a:schemeClr>
              </a:solidFill>
              <a:latin typeface="Times New Roman" panose="02020603050405020304" pitchFamily="18" charset="0"/>
              <a:cs typeface="Times New Roman" panose="02020603050405020304" pitchFamily="18" charset="0"/>
            </a:endParaRPr>
          </a:p>
          <a:p>
            <a:pPr marL="488950" indent="-342900">
              <a:buFont typeface="+mj-lt"/>
              <a:buAutoNum type="arabicPeriod"/>
            </a:pPr>
            <a:r>
              <a:rPr lang="en-IN" b="1" dirty="0">
                <a:solidFill>
                  <a:schemeClr val="tx2">
                    <a:lumMod val="10000"/>
                  </a:schemeClr>
                </a:solidFill>
                <a:latin typeface="Times New Roman" panose="02020603050405020304" pitchFamily="18" charset="0"/>
                <a:cs typeface="Times New Roman" panose="02020603050405020304" pitchFamily="18" charset="0"/>
              </a:rPr>
              <a:t>Probability Density Function (PDF): </a:t>
            </a:r>
            <a:r>
              <a:rPr lang="en-US" dirty="0">
                <a:solidFill>
                  <a:schemeClr val="tx2">
                    <a:lumMod val="10000"/>
                  </a:schemeClr>
                </a:solidFill>
                <a:latin typeface="Times New Roman" panose="02020603050405020304" pitchFamily="18" charset="0"/>
                <a:cs typeface="Times New Roman" panose="02020603050405020304" pitchFamily="18" charset="0"/>
              </a:rPr>
              <a:t>A function whose area under the curve over an interval gives the probability that the variable lies within that interval.</a:t>
            </a:r>
          </a:p>
          <a:p>
            <a:pPr marL="146050" indent="0">
              <a:buNone/>
            </a:pPr>
            <a:endParaRPr lang="en-IN" dirty="0">
              <a:solidFill>
                <a:schemeClr val="tx2">
                  <a:lumMod val="10000"/>
                </a:schemeClr>
              </a:solidFill>
              <a:latin typeface="Times New Roman" panose="02020603050405020304" pitchFamily="18" charset="0"/>
              <a:cs typeface="Times New Roman" panose="02020603050405020304" pitchFamily="18" charset="0"/>
            </a:endParaRPr>
          </a:p>
          <a:p>
            <a:r>
              <a:rPr lang="en-IN" b="1" dirty="0">
                <a:solidFill>
                  <a:schemeClr val="tx2">
                    <a:lumMod val="10000"/>
                  </a:schemeClr>
                </a:solidFill>
                <a:latin typeface="Times New Roman" panose="02020603050405020304" pitchFamily="18" charset="0"/>
                <a:cs typeface="Times New Roman" panose="02020603050405020304" pitchFamily="18" charset="0"/>
              </a:rPr>
              <a:t>Kernel Density Function (KDE)</a:t>
            </a:r>
          </a:p>
          <a:p>
            <a:r>
              <a:rPr lang="en-US" dirty="0">
                <a:solidFill>
                  <a:schemeClr val="tx2">
                    <a:lumMod val="10000"/>
                  </a:schemeClr>
                </a:solidFill>
                <a:latin typeface="Times New Roman" panose="02020603050405020304" pitchFamily="18" charset="0"/>
                <a:cs typeface="Times New Roman" panose="02020603050405020304" pitchFamily="18" charset="0"/>
              </a:rPr>
              <a:t>A Kernel Density Function is a way to show the distribution of data smoothly.</a:t>
            </a:r>
          </a:p>
          <a:p>
            <a:r>
              <a:rPr lang="en-US" dirty="0">
                <a:solidFill>
                  <a:schemeClr val="tx2">
                    <a:lumMod val="10000"/>
                  </a:schemeClr>
                </a:solidFill>
                <a:latin typeface="Times New Roman" panose="02020603050405020304" pitchFamily="18" charset="0"/>
                <a:cs typeface="Times New Roman" panose="02020603050405020304" pitchFamily="18" charset="0"/>
              </a:rPr>
              <a:t>It is used for continuous data.</a:t>
            </a:r>
          </a:p>
          <a:p>
            <a:r>
              <a:rPr lang="en-US" dirty="0">
                <a:solidFill>
                  <a:schemeClr val="tx2">
                    <a:lumMod val="10000"/>
                  </a:schemeClr>
                </a:solidFill>
                <a:latin typeface="Times New Roman" panose="02020603050405020304" pitchFamily="18" charset="0"/>
                <a:cs typeface="Times New Roman" panose="02020603050405020304" pitchFamily="18" charset="0"/>
              </a:rPr>
              <a:t>Unlike a histogram, it gives a smooth curve instead of bars.</a:t>
            </a:r>
          </a:p>
          <a:p>
            <a:endParaRPr lang="en-IN" dirty="0">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5128F624-4C10-E301-E360-6086BF8BBF3A}"/>
              </a:ext>
            </a:extLst>
          </p:cNvPr>
          <p:cNvPicPr>
            <a:picLocks noChangeAspect="1"/>
          </p:cNvPicPr>
          <p:nvPr/>
        </p:nvPicPr>
        <p:blipFill>
          <a:blip r:embed="rId2"/>
          <a:stretch>
            <a:fillRect/>
          </a:stretch>
        </p:blipFill>
        <p:spPr>
          <a:xfrm>
            <a:off x="5546501" y="1399505"/>
            <a:ext cx="3286079" cy="2610022"/>
          </a:xfrm>
          <a:prstGeom prst="rect">
            <a:avLst/>
          </a:prstGeom>
        </p:spPr>
      </p:pic>
    </p:spTree>
    <p:extLst>
      <p:ext uri="{BB962C8B-B14F-4D97-AF65-F5344CB8AC3E}">
        <p14:creationId xmlns:p14="http://schemas.microsoft.com/office/powerpoint/2010/main" val="1068670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547E-F075-8181-019C-B7DD4C1C8877}"/>
              </a:ext>
            </a:extLst>
          </p:cNvPr>
          <p:cNvSpPr>
            <a:spLocks noGrp="1"/>
          </p:cNvSpPr>
          <p:nvPr>
            <p:ph type="title"/>
          </p:nvPr>
        </p:nvSpPr>
        <p:spPr>
          <a:xfrm>
            <a:off x="819150" y="467932"/>
            <a:ext cx="7505700" cy="888643"/>
          </a:xfrm>
        </p:spPr>
        <p:txBody>
          <a:bodyPr/>
          <a:lstStyle/>
          <a:p>
            <a:r>
              <a:rPr lang="en-IN" sz="2400" b="1" dirty="0">
                <a:latin typeface="Times New Roman" panose="02020603050405020304" pitchFamily="18" charset="0"/>
                <a:cs typeface="Times New Roman" panose="02020603050405020304" pitchFamily="18" charset="0"/>
              </a:rPr>
              <a:t>Types of Probability Distributions</a:t>
            </a:r>
          </a:p>
        </p:txBody>
      </p:sp>
      <p:sp>
        <p:nvSpPr>
          <p:cNvPr id="3" name="Text Placeholder 2">
            <a:extLst>
              <a:ext uri="{FF2B5EF4-FFF2-40B4-BE49-F238E27FC236}">
                <a16:creationId xmlns:a16="http://schemas.microsoft.com/office/drawing/2014/main" id="{3114EB51-8DBF-FDA4-71C9-04119221DF6C}"/>
              </a:ext>
            </a:extLst>
          </p:cNvPr>
          <p:cNvSpPr>
            <a:spLocks noGrp="1"/>
          </p:cNvSpPr>
          <p:nvPr>
            <p:ph type="body" idx="1"/>
          </p:nvPr>
        </p:nvSpPr>
        <p:spPr>
          <a:xfrm>
            <a:off x="819150" y="1356576"/>
            <a:ext cx="7723836" cy="3541690"/>
          </a:xfrm>
        </p:spPr>
        <p:txBody>
          <a:bodyPr/>
          <a:lstStyle/>
          <a:p>
            <a:pPr marL="146050" indent="0">
              <a:buNone/>
            </a:pPr>
            <a:r>
              <a:rPr lang="en-US" b="1" dirty="0"/>
              <a:t>1</a:t>
            </a:r>
            <a:r>
              <a:rPr lang="en-US" sz="1400" b="1" dirty="0">
                <a:solidFill>
                  <a:schemeClr val="tx2">
                    <a:lumMod val="10000"/>
                  </a:schemeClr>
                </a:solidFill>
                <a:latin typeface="Times New Roman" panose="02020603050405020304" pitchFamily="18" charset="0"/>
                <a:cs typeface="Times New Roman" panose="02020603050405020304" pitchFamily="18" charset="0"/>
              </a:rPr>
              <a:t>. Bernoulli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 probability distribution of a single trial that has exactly two possible outcomes: success (usually coded as 1) or failure (usually coded as 0).</a:t>
            </a: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Tossing one coin, where head = success and tail = failure.</a:t>
            </a:r>
          </a:p>
          <a:p>
            <a:pPr marL="146050" indent="0">
              <a:buNone/>
            </a:pPr>
            <a:endParaRPr lang="en-US" sz="1400" b="1"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2. Binomial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 probability distribution that describes the number of successes in a fixed number of independent trials, where each trial has only two possible outcomes: success or failure.</a:t>
            </a: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Tossing 3 coins and counting the number of heads.</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3.</a:t>
            </a:r>
            <a:r>
              <a:rPr lang="en-US" sz="1400" b="1" dirty="0">
                <a:solidFill>
                  <a:schemeClr val="tx2">
                    <a:lumMod val="10000"/>
                  </a:schemeClr>
                </a:solidFill>
                <a:latin typeface="Times New Roman" panose="02020603050405020304" pitchFamily="18" charset="0"/>
                <a:cs typeface="Times New Roman" panose="02020603050405020304" pitchFamily="18" charset="0"/>
              </a:rPr>
              <a:t> Poisson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 probability distribution that describes the number of times an event occurs in a fixed interval of time or space, assuming the events occur independently and at a constant average rate.</a:t>
            </a:r>
          </a:p>
          <a:p>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400" dirty="0">
                <a:solidFill>
                  <a:schemeClr val="tx2">
                    <a:lumMod val="10000"/>
                  </a:schemeClr>
                </a:solidFill>
                <a:latin typeface="Times New Roman" panose="02020603050405020304" pitchFamily="18" charset="0"/>
                <a:cs typeface="Times New Roman" panose="02020603050405020304" pitchFamily="18" charset="0"/>
              </a:rPr>
              <a:t> Number of calls received by a call center per hour.</a:t>
            </a:r>
          </a:p>
          <a:p>
            <a:pPr marL="146050" indent="0">
              <a:buNone/>
            </a:pPr>
            <a:endParaRPr lang="en-IN" dirty="0"/>
          </a:p>
        </p:txBody>
      </p:sp>
    </p:spTree>
    <p:extLst>
      <p:ext uri="{BB962C8B-B14F-4D97-AF65-F5344CB8AC3E}">
        <p14:creationId xmlns:p14="http://schemas.microsoft.com/office/powerpoint/2010/main" val="548255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3DF171-1910-F1D1-2DAB-99AB89909322}"/>
                  </a:ext>
                </a:extLst>
              </p:cNvPr>
              <p:cNvSpPr>
                <a:spLocks noGrp="1"/>
              </p:cNvSpPr>
              <p:nvPr>
                <p:ph type="title"/>
              </p:nvPr>
            </p:nvSpPr>
            <p:spPr>
              <a:xfrm>
                <a:off x="751268" y="300507"/>
                <a:ext cx="7697273" cy="4464676"/>
              </a:xfrm>
            </p:spPr>
            <p:txBody>
              <a:bodyPr/>
              <a:lstStyle/>
              <a:p>
                <a:pPr/>
                <a:r>
                  <a:rPr lang="en-US" sz="1300" b="1" dirty="0">
                    <a:solidFill>
                      <a:schemeClr val="tx2">
                        <a:lumMod val="10000"/>
                      </a:schemeClr>
                    </a:solidFill>
                    <a:latin typeface="Times New Roman" panose="02020603050405020304" pitchFamily="18" charset="0"/>
                    <a:cs typeface="Times New Roman" panose="02020603050405020304" pitchFamily="18" charset="0"/>
                  </a:rPr>
                  <a:t>4.Uniform Distribution</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A Uniform Distribution is a distribution in which all possible outcomes are equally likely.</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Every outcome has the same probability.</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It can be discrete (specific values) or continuous (any value in a range).</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300" dirty="0">
                    <a:solidFill>
                      <a:schemeClr val="tx2">
                        <a:lumMod val="10000"/>
                      </a:schemeClr>
                    </a:solidFill>
                    <a:latin typeface="Times New Roman" panose="02020603050405020304" pitchFamily="18" charset="0"/>
                    <a:cs typeface="Times New Roman" panose="02020603050405020304" pitchFamily="18" charset="0"/>
                  </a:rPr>
                  <a:t> : Rolling a fair six-sided die:</a:t>
                </a:r>
                <a:br>
                  <a:rPr lang="en-US" sz="1300" dirty="0">
                    <a:solidFill>
                      <a:schemeClr val="tx2">
                        <a:lumMod val="10000"/>
                      </a:schemeClr>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300" b="0" i="1">
                          <a:solidFill>
                            <a:schemeClr val="tx2">
                              <a:lumMod val="10000"/>
                            </a:schemeClr>
                          </a:solidFill>
                          <a:latin typeface="Cambria Math" panose="02040503050406030204" pitchFamily="18" charset="0"/>
                        </a:rPr>
                        <m:t>𝑋</m:t>
                      </m:r>
                      <m:r>
                        <a:rPr lang="en-US" sz="1300" b="0">
                          <a:solidFill>
                            <a:schemeClr val="tx2">
                              <a:lumMod val="10000"/>
                            </a:schemeClr>
                          </a:solidFill>
                          <a:latin typeface="Cambria Math" panose="02040503050406030204" pitchFamily="18" charset="0"/>
                        </a:rPr>
                        <m:t>=1,2,3,4,5,6</m:t>
                      </m:r>
                    </m:oMath>
                  </m:oMathPara>
                </a14:m>
                <a:br>
                  <a:rPr lang="en-US" sz="1300" dirty="0">
                    <a:solidFill>
                      <a:schemeClr val="tx2">
                        <a:lumMod val="10000"/>
                      </a:schemeClr>
                    </a:solidFill>
                    <a:latin typeface="Times New Roman" panose="02020603050405020304" pitchFamily="18" charset="0"/>
                    <a:cs typeface="Times New Roman" panose="02020603050405020304" pitchFamily="18" charset="0"/>
                  </a:rPr>
                </a:b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b="1" dirty="0">
                    <a:solidFill>
                      <a:schemeClr val="tx2">
                        <a:lumMod val="10000"/>
                      </a:schemeClr>
                    </a:solidFill>
                    <a:latin typeface="Times New Roman" panose="02020603050405020304" pitchFamily="18" charset="0"/>
                    <a:cs typeface="Times New Roman" panose="02020603050405020304" pitchFamily="18" charset="0"/>
                  </a:rPr>
                  <a:t>5.Log-Normal Distribution</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A random variable is log-normally distributed if the logarithm of the variable is normally distributed.</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Only positive values (</a:t>
                </a:r>
                <a14:m>
                  <m:oMath xmlns:m="http://schemas.openxmlformats.org/officeDocument/2006/math">
                    <m:r>
                      <a:rPr lang="en-US" sz="1300" b="0" i="1">
                        <a:solidFill>
                          <a:schemeClr val="tx2">
                            <a:lumMod val="10000"/>
                          </a:schemeClr>
                        </a:solidFill>
                        <a:latin typeface="Cambria Math" panose="02040503050406030204" pitchFamily="18" charset="0"/>
                      </a:rPr>
                      <m:t>𝑋</m:t>
                    </m:r>
                    <m:r>
                      <a:rPr lang="en-US" sz="1300" b="0">
                        <a:solidFill>
                          <a:schemeClr val="tx2">
                            <a:lumMod val="10000"/>
                          </a:schemeClr>
                        </a:solidFill>
                        <a:latin typeface="Cambria Math" panose="02040503050406030204" pitchFamily="18" charset="0"/>
                      </a:rPr>
                      <m:t>&gt;</m:t>
                    </m:r>
                    <m:r>
                      <a:rPr lang="en-US" sz="1300" b="0" i="1">
                        <a:solidFill>
                          <a:schemeClr val="tx2">
                            <a:lumMod val="10000"/>
                          </a:schemeClr>
                        </a:solidFill>
                        <a:latin typeface="Cambria Math" panose="02040503050406030204" pitchFamily="18" charset="0"/>
                      </a:rPr>
                      <m:t>0</m:t>
                    </m:r>
                  </m:oMath>
                </a14:m>
                <a:r>
                  <a:rPr lang="en-US" sz="1300" dirty="0">
                    <a:solidFill>
                      <a:schemeClr val="tx2">
                        <a:lumMod val="10000"/>
                      </a:schemeClr>
                    </a:solidFill>
                    <a:latin typeface="Times New Roman" panose="02020603050405020304" pitchFamily="18" charset="0"/>
                    <a:cs typeface="Times New Roman" panose="02020603050405020304" pitchFamily="18" charset="0"/>
                  </a:rPr>
                  <a:t>)</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Right-skewed distribution</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b="1" dirty="0">
                    <a:solidFill>
                      <a:schemeClr val="tx2">
                        <a:lumMod val="10000"/>
                      </a:schemeClr>
                    </a:solidFill>
                    <a:latin typeface="Times New Roman" panose="02020603050405020304" pitchFamily="18" charset="0"/>
                    <a:cs typeface="Times New Roman" panose="02020603050405020304" pitchFamily="18" charset="0"/>
                  </a:rPr>
                  <a:t>Example:</a:t>
                </a:r>
                <a:r>
                  <a:rPr lang="en-US" sz="1300" dirty="0">
                    <a:solidFill>
                      <a:schemeClr val="tx2">
                        <a:lumMod val="10000"/>
                      </a:schemeClr>
                    </a:solidFill>
                    <a:latin typeface="Times New Roman" panose="02020603050405020304" pitchFamily="18" charset="0"/>
                    <a:cs typeface="Times New Roman" panose="02020603050405020304" pitchFamily="18" charset="0"/>
                  </a:rPr>
                  <a:t> Stock prices, income levels, biological measurements</a:t>
                </a:r>
                <a:br>
                  <a:rPr lang="en-US" sz="1300" dirty="0">
                    <a:solidFill>
                      <a:schemeClr val="tx2">
                        <a:lumMod val="10000"/>
                      </a:schemeClr>
                    </a:solidFill>
                    <a:latin typeface="Times New Roman" panose="02020603050405020304" pitchFamily="18" charset="0"/>
                    <a:cs typeface="Times New Roman" panose="02020603050405020304" pitchFamily="18" charset="0"/>
                  </a:rPr>
                </a:b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b="1" dirty="0">
                    <a:solidFill>
                      <a:schemeClr val="tx2">
                        <a:lumMod val="10000"/>
                      </a:schemeClr>
                    </a:solidFill>
                    <a:latin typeface="Times New Roman" panose="02020603050405020304" pitchFamily="18" charset="0"/>
                    <a:cs typeface="Times New Roman" panose="02020603050405020304" pitchFamily="18" charset="0"/>
                  </a:rPr>
                  <a:t>6.Normal Distribution</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The Normal Distribution is a continuous probability distribution that is bell-shaped and symmetric around the mean.</a:t>
                </a:r>
                <a:br>
                  <a:rPr lang="en-US" sz="1300" b="1"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Most values are close to the mean.</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Symmetric: mean = median = mode.</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Defined by mean</a:t>
                </a:r>
                <a:r>
                  <a:rPr lang="en-US" sz="1300" b="1" dirty="0">
                    <a:solidFill>
                      <a:schemeClr val="tx2">
                        <a:lumMod val="1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1300" i="1">
                        <a:solidFill>
                          <a:schemeClr val="tx2">
                            <a:lumMod val="10000"/>
                          </a:schemeClr>
                        </a:solidFill>
                        <a:latin typeface="Cambria Math" panose="02040503050406030204" pitchFamily="18" charset="0"/>
                      </a:rPr>
                      <m:t>𝜇</m:t>
                    </m:r>
                  </m:oMath>
                </a14:m>
                <a:r>
                  <a:rPr lang="en-US" sz="1300" b="1" dirty="0">
                    <a:solidFill>
                      <a:schemeClr val="tx2">
                        <a:lumMod val="10000"/>
                      </a:schemeClr>
                    </a:solidFill>
                    <a:latin typeface="Times New Roman" panose="02020603050405020304" pitchFamily="18" charset="0"/>
                    <a:cs typeface="Times New Roman" panose="02020603050405020304" pitchFamily="18" charset="0"/>
                  </a:rPr>
                  <a:t>)</a:t>
                </a:r>
                <a:r>
                  <a:rPr lang="en-US" sz="1300" dirty="0">
                    <a:solidFill>
                      <a:schemeClr val="tx2">
                        <a:lumMod val="10000"/>
                      </a:schemeClr>
                    </a:solidFill>
                    <a:latin typeface="Times New Roman" panose="02020603050405020304" pitchFamily="18" charset="0"/>
                    <a:cs typeface="Times New Roman" panose="02020603050405020304" pitchFamily="18" charset="0"/>
                  </a:rPr>
                  <a:t> and standard deviation </a:t>
                </a:r>
                <a:r>
                  <a:rPr lang="en-US" sz="1300" b="1" dirty="0">
                    <a:solidFill>
                      <a:schemeClr val="tx2">
                        <a:lumMod val="1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sz="1300" i="1">
                        <a:solidFill>
                          <a:schemeClr val="tx2">
                            <a:lumMod val="10000"/>
                          </a:schemeClr>
                        </a:solidFill>
                        <a:latin typeface="Cambria Math" panose="02040503050406030204" pitchFamily="18" charset="0"/>
                      </a:rPr>
                      <m:t>𝜎</m:t>
                    </m:r>
                  </m:oMath>
                </a14:m>
                <a:r>
                  <a:rPr lang="en-US" sz="1300" b="1" dirty="0">
                    <a:solidFill>
                      <a:schemeClr val="tx2">
                        <a:lumMod val="10000"/>
                      </a:schemeClr>
                    </a:solidFill>
                    <a:latin typeface="Times New Roman" panose="02020603050405020304" pitchFamily="18" charset="0"/>
                    <a:cs typeface="Times New Roman" panose="02020603050405020304" pitchFamily="18" charset="0"/>
                  </a:rPr>
                  <a:t>)</a:t>
                </a:r>
                <a:r>
                  <a:rPr lang="en-US" sz="1300" dirty="0">
                    <a:solidFill>
                      <a:schemeClr val="tx2">
                        <a:lumMod val="10000"/>
                      </a:schemeClr>
                    </a:solidFill>
                    <a:latin typeface="Times New Roman" panose="02020603050405020304" pitchFamily="18" charset="0"/>
                    <a:cs typeface="Times New Roman" panose="02020603050405020304" pitchFamily="18" charset="0"/>
                  </a:rPr>
                  <a:t>.</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b="1" dirty="0">
                    <a:solidFill>
                      <a:schemeClr val="tx2">
                        <a:lumMod val="10000"/>
                      </a:schemeClr>
                    </a:solidFill>
                    <a:latin typeface="Times New Roman" panose="02020603050405020304" pitchFamily="18" charset="0"/>
                    <a:cs typeface="Times New Roman" panose="02020603050405020304" pitchFamily="18" charset="0"/>
                  </a:rPr>
                  <a:t>Example:</a:t>
                </a:r>
                <a:br>
                  <a:rPr lang="en-US" sz="1300" b="1"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Heights of students, weights, test scores.</a:t>
                </a:r>
                <a:br>
                  <a:rPr lang="en-US" sz="1300" dirty="0">
                    <a:solidFill>
                      <a:schemeClr val="tx2">
                        <a:lumMod val="10000"/>
                      </a:schemeClr>
                    </a:solidFill>
                    <a:latin typeface="Times New Roman" panose="02020603050405020304" pitchFamily="18" charset="0"/>
                    <a:cs typeface="Times New Roman" panose="02020603050405020304" pitchFamily="18" charset="0"/>
                  </a:rPr>
                </a:br>
                <a:r>
                  <a:rPr lang="en-US" sz="1300" dirty="0">
                    <a:solidFill>
                      <a:schemeClr val="tx2">
                        <a:lumMod val="10000"/>
                      </a:schemeClr>
                    </a:solidFill>
                    <a:latin typeface="Times New Roman" panose="02020603050405020304" pitchFamily="18" charset="0"/>
                    <a:cs typeface="Times New Roman" panose="02020603050405020304" pitchFamily="18" charset="0"/>
                  </a:rPr>
                  <a:t>If </a:t>
                </a:r>
                <a14:m>
                  <m:oMath xmlns:m="http://schemas.openxmlformats.org/officeDocument/2006/math">
                    <m:r>
                      <a:rPr lang="en-US" sz="1300" i="1">
                        <a:solidFill>
                          <a:schemeClr val="tx2">
                            <a:lumMod val="10000"/>
                          </a:schemeClr>
                        </a:solidFill>
                        <a:latin typeface="Cambria Math" panose="02040503050406030204" pitchFamily="18" charset="0"/>
                      </a:rPr>
                      <m:t>𝜇</m:t>
                    </m:r>
                    <m:r>
                      <a:rPr lang="en-US" sz="1300">
                        <a:solidFill>
                          <a:schemeClr val="tx2">
                            <a:lumMod val="10000"/>
                          </a:schemeClr>
                        </a:solidFill>
                        <a:latin typeface="Cambria Math" panose="02040503050406030204" pitchFamily="18" charset="0"/>
                      </a:rPr>
                      <m:t>=170</m:t>
                    </m:r>
                  </m:oMath>
                </a14:m>
                <a:r>
                  <a:rPr lang="en-US" sz="1300" dirty="0">
                    <a:solidFill>
                      <a:schemeClr val="tx2">
                        <a:lumMod val="10000"/>
                      </a:schemeClr>
                    </a:solidFill>
                    <a:latin typeface="Times New Roman" panose="02020603050405020304" pitchFamily="18" charset="0"/>
                    <a:cs typeface="Times New Roman" panose="02020603050405020304" pitchFamily="18" charset="0"/>
                  </a:rPr>
                  <a:t>cm and </a:t>
                </a:r>
                <a14:m>
                  <m:oMath xmlns:m="http://schemas.openxmlformats.org/officeDocument/2006/math">
                    <m:r>
                      <a:rPr lang="en-US" sz="1300" i="1">
                        <a:solidFill>
                          <a:schemeClr val="tx2">
                            <a:lumMod val="10000"/>
                          </a:schemeClr>
                        </a:solidFill>
                        <a:latin typeface="Cambria Math" panose="02040503050406030204" pitchFamily="18" charset="0"/>
                      </a:rPr>
                      <m:t>𝜎</m:t>
                    </m:r>
                    <m:r>
                      <a:rPr lang="en-US" sz="1300">
                        <a:solidFill>
                          <a:schemeClr val="tx2">
                            <a:lumMod val="10000"/>
                          </a:schemeClr>
                        </a:solidFill>
                        <a:latin typeface="Cambria Math" panose="02040503050406030204" pitchFamily="18" charset="0"/>
                      </a:rPr>
                      <m:t>=10</m:t>
                    </m:r>
                  </m:oMath>
                </a14:m>
                <a:r>
                  <a:rPr lang="en-US" sz="1300" dirty="0">
                    <a:solidFill>
                      <a:schemeClr val="tx2">
                        <a:lumMod val="10000"/>
                      </a:schemeClr>
                    </a:solidFill>
                    <a:latin typeface="Times New Roman" panose="02020603050405020304" pitchFamily="18" charset="0"/>
                    <a:cs typeface="Times New Roman" panose="02020603050405020304" pitchFamily="18" charset="0"/>
                  </a:rPr>
                  <a:t>cm, most students’ heights will be around 170 cm.</a:t>
                </a:r>
                <a:br>
                  <a:rPr lang="en-US" sz="1300" dirty="0">
                    <a:solidFill>
                      <a:schemeClr val="tx2">
                        <a:lumMod val="10000"/>
                      </a:schemeClr>
                    </a:solidFill>
                    <a:latin typeface="Times New Roman" panose="02020603050405020304" pitchFamily="18" charset="0"/>
                    <a:cs typeface="Times New Roman" panose="02020603050405020304" pitchFamily="18" charset="0"/>
                  </a:rPr>
                </a:br>
                <a:endParaRPr lang="en-IN" sz="1300" dirty="0">
                  <a:solidFill>
                    <a:schemeClr val="tx2">
                      <a:lumMod val="10000"/>
                    </a:schemeClr>
                  </a:solidFill>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13DF171-1910-F1D1-2DAB-99AB89909322}"/>
                  </a:ext>
                </a:extLst>
              </p:cNvPr>
              <p:cNvSpPr>
                <a:spLocks noGrp="1" noRot="1" noChangeAspect="1" noMove="1" noResize="1" noEditPoints="1" noAdjustHandles="1" noChangeArrowheads="1" noChangeShapeType="1" noTextEdit="1"/>
              </p:cNvSpPr>
              <p:nvPr>
                <p:ph type="title"/>
              </p:nvPr>
            </p:nvSpPr>
            <p:spPr>
              <a:xfrm>
                <a:off x="751268" y="300507"/>
                <a:ext cx="7697273" cy="4464676"/>
              </a:xfrm>
              <a:blipFill>
                <a:blip r:embed="rId2"/>
                <a:stretch>
                  <a:fillRect l="-79" b="-1910"/>
                </a:stretch>
              </a:blipFill>
            </p:spPr>
            <p:txBody>
              <a:bodyPr/>
              <a:lstStyle/>
              <a:p>
                <a:r>
                  <a:rPr lang="en-IN">
                    <a:noFill/>
                  </a:rPr>
                  <a:t> </a:t>
                </a:r>
              </a:p>
            </p:txBody>
          </p:sp>
        </mc:Fallback>
      </mc:AlternateContent>
    </p:spTree>
    <p:extLst>
      <p:ext uri="{BB962C8B-B14F-4D97-AF65-F5344CB8AC3E}">
        <p14:creationId xmlns:p14="http://schemas.microsoft.com/office/powerpoint/2010/main" val="1955345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C15F-CE98-695B-B4B2-8EA6A6D64128}"/>
              </a:ext>
            </a:extLst>
          </p:cNvPr>
          <p:cNvSpPr>
            <a:spLocks noGrp="1"/>
          </p:cNvSpPr>
          <p:nvPr>
            <p:ph type="title"/>
          </p:nvPr>
        </p:nvSpPr>
        <p:spPr>
          <a:xfrm>
            <a:off x="819150" y="845600"/>
            <a:ext cx="7505700" cy="3142558"/>
          </a:xfrm>
        </p:spPr>
        <p:txBody>
          <a:bodyPr/>
          <a:lstStyle/>
          <a:p>
            <a:endParaRPr lang="en-IN" dirty="0"/>
          </a:p>
        </p:txBody>
      </p:sp>
      <p:pic>
        <p:nvPicPr>
          <p:cNvPr id="4" name="Picture 3">
            <a:extLst>
              <a:ext uri="{FF2B5EF4-FFF2-40B4-BE49-F238E27FC236}">
                <a16:creationId xmlns:a16="http://schemas.microsoft.com/office/drawing/2014/main" id="{FFCC4C8E-12EC-24F2-F371-E2D693451600}"/>
              </a:ext>
            </a:extLst>
          </p:cNvPr>
          <p:cNvPicPr>
            <a:picLocks noChangeAspect="1"/>
          </p:cNvPicPr>
          <p:nvPr/>
        </p:nvPicPr>
        <p:blipFill>
          <a:blip r:embed="rId2"/>
          <a:stretch>
            <a:fillRect/>
          </a:stretch>
        </p:blipFill>
        <p:spPr>
          <a:xfrm>
            <a:off x="704044" y="459346"/>
            <a:ext cx="7903336" cy="4255544"/>
          </a:xfrm>
          <a:prstGeom prst="rect">
            <a:avLst/>
          </a:prstGeom>
        </p:spPr>
      </p:pic>
    </p:spTree>
    <p:extLst>
      <p:ext uri="{BB962C8B-B14F-4D97-AF65-F5344CB8AC3E}">
        <p14:creationId xmlns:p14="http://schemas.microsoft.com/office/powerpoint/2010/main" val="56440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9071-C951-3A13-8BBB-0F668BB361D2}"/>
              </a:ext>
            </a:extLst>
          </p:cNvPr>
          <p:cNvSpPr>
            <a:spLocks noGrp="1"/>
          </p:cNvSpPr>
          <p:nvPr>
            <p:ph type="title"/>
          </p:nvPr>
        </p:nvSpPr>
        <p:spPr>
          <a:xfrm>
            <a:off x="819150" y="455054"/>
            <a:ext cx="7505700" cy="837126"/>
          </a:xfrm>
        </p:spPr>
        <p:txBody>
          <a:bodyPr/>
          <a:lstStyle/>
          <a:p>
            <a:r>
              <a:rPr lang="en-US" sz="2400" b="1" dirty="0">
                <a:latin typeface="Times New Roman" panose="02020603050405020304" pitchFamily="18" charset="0"/>
                <a:cs typeface="Times New Roman" panose="02020603050405020304" pitchFamily="18" charset="0"/>
              </a:rPr>
              <a:t>Empirical Rule of Normal Distribution</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882AED4-5510-73E3-82AF-AA7B29A4CF86}"/>
                  </a:ext>
                </a:extLst>
              </p:cNvPr>
              <p:cNvSpPr>
                <a:spLocks noGrp="1"/>
              </p:cNvSpPr>
              <p:nvPr>
                <p:ph type="body" idx="1"/>
              </p:nvPr>
            </p:nvSpPr>
            <p:spPr>
              <a:xfrm>
                <a:off x="819150" y="1390918"/>
                <a:ext cx="4856140" cy="3187265"/>
              </a:xfrm>
            </p:spPr>
            <p:txBody>
              <a:bodyPr/>
              <a:lstStyle/>
              <a:p>
                <a:r>
                  <a:rPr lang="en-US" sz="1400" dirty="0">
                    <a:solidFill>
                      <a:schemeClr val="tx2">
                        <a:lumMod val="10000"/>
                      </a:schemeClr>
                    </a:solidFill>
                    <a:latin typeface="Times New Roman" panose="02020603050405020304" pitchFamily="18" charset="0"/>
                    <a:cs typeface="Times New Roman" panose="02020603050405020304" pitchFamily="18" charset="0"/>
                  </a:rPr>
                  <a:t>The Empirical Rule (or 68-95-99.7 Rule) describes how data is distributed in a normal distribution:</a:t>
                </a:r>
              </a:p>
              <a:p>
                <a:r>
                  <a:rPr lang="en-US" sz="1400" dirty="0">
                    <a:solidFill>
                      <a:schemeClr val="tx2">
                        <a:lumMod val="10000"/>
                      </a:schemeClr>
                    </a:solidFill>
                    <a:latin typeface="Times New Roman" panose="02020603050405020304" pitchFamily="18" charset="0"/>
                    <a:cs typeface="Times New Roman" panose="02020603050405020304" pitchFamily="18" charset="0"/>
                  </a:rPr>
                  <a:t>About 68% of data lies within 1 standard deviation of the mean.</a:t>
                </a:r>
              </a:p>
              <a:p>
                <a:r>
                  <a:rPr lang="en-US" sz="1400" dirty="0">
                    <a:solidFill>
                      <a:schemeClr val="tx2">
                        <a:lumMod val="10000"/>
                      </a:schemeClr>
                    </a:solidFill>
                    <a:latin typeface="Times New Roman" panose="02020603050405020304" pitchFamily="18" charset="0"/>
                    <a:cs typeface="Times New Roman" panose="02020603050405020304" pitchFamily="18" charset="0"/>
                  </a:rPr>
                  <a:t>About 95% of data lies within 2 standard deviations of the mean.</a:t>
                </a:r>
              </a:p>
              <a:p>
                <a:r>
                  <a:rPr lang="en-US" sz="1400" dirty="0">
                    <a:solidFill>
                      <a:schemeClr val="tx2">
                        <a:lumMod val="10000"/>
                      </a:schemeClr>
                    </a:solidFill>
                    <a:latin typeface="Times New Roman" panose="02020603050405020304" pitchFamily="18" charset="0"/>
                    <a:cs typeface="Times New Roman" panose="02020603050405020304" pitchFamily="18" charset="0"/>
                  </a:rPr>
                  <a:t>About 99.7% of data lies within 3 standard deviations of the mean.</a:t>
                </a:r>
              </a:p>
              <a:p>
                <a:pPr marL="146050" indent="0">
                  <a:buNone/>
                </a:pPr>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p>
              <a:p>
                <a:r>
                  <a:rPr lang="en-US" sz="1400" dirty="0">
                    <a:solidFill>
                      <a:schemeClr val="tx2">
                        <a:lumMod val="10000"/>
                      </a:schemeClr>
                    </a:solidFill>
                    <a:latin typeface="Times New Roman" panose="02020603050405020304" pitchFamily="18" charset="0"/>
                    <a:cs typeface="Times New Roman" panose="02020603050405020304" pitchFamily="18" charset="0"/>
                  </a:rPr>
                  <a:t>Heights of students: </a:t>
                </a:r>
                <a14:m>
                  <m:oMath xmlns:m="http://schemas.openxmlformats.org/officeDocument/2006/math">
                    <m:r>
                      <a:rPr lang="en-US" sz="1400" i="1">
                        <a:solidFill>
                          <a:schemeClr val="tx2">
                            <a:lumMod val="10000"/>
                          </a:schemeClr>
                        </a:solidFill>
                        <a:latin typeface="Cambria Math" panose="02040503050406030204" pitchFamily="18" charset="0"/>
                      </a:rPr>
                      <m:t>𝜇</m:t>
                    </m:r>
                    <m:r>
                      <a:rPr lang="en-US" sz="1400">
                        <a:solidFill>
                          <a:schemeClr val="tx2">
                            <a:lumMod val="10000"/>
                          </a:schemeClr>
                        </a:solidFill>
                        <a:latin typeface="Cambria Math" panose="02040503050406030204" pitchFamily="18" charset="0"/>
                      </a:rPr>
                      <m:t>=170</m:t>
                    </m:r>
                  </m:oMath>
                </a14:m>
                <a:r>
                  <a:rPr lang="en-US" sz="1400" dirty="0">
                    <a:solidFill>
                      <a:schemeClr val="tx2">
                        <a:lumMod val="10000"/>
                      </a:schemeClr>
                    </a:solidFill>
                    <a:latin typeface="Times New Roman" panose="02020603050405020304" pitchFamily="18" charset="0"/>
                    <a:cs typeface="Times New Roman" panose="02020603050405020304" pitchFamily="18" charset="0"/>
                  </a:rPr>
                  <a:t>cm, </a:t>
                </a:r>
                <a14:m>
                  <m:oMath xmlns:m="http://schemas.openxmlformats.org/officeDocument/2006/math">
                    <m:r>
                      <a:rPr lang="en-US" sz="1400" i="1">
                        <a:solidFill>
                          <a:schemeClr val="tx2">
                            <a:lumMod val="10000"/>
                          </a:schemeClr>
                        </a:solidFill>
                        <a:latin typeface="Cambria Math" panose="02040503050406030204" pitchFamily="18" charset="0"/>
                      </a:rPr>
                      <m:t>𝜎</m:t>
                    </m:r>
                    <m:r>
                      <a:rPr lang="en-US" sz="1400">
                        <a:solidFill>
                          <a:schemeClr val="tx2">
                            <a:lumMod val="10000"/>
                          </a:schemeClr>
                        </a:solidFill>
                        <a:latin typeface="Cambria Math" panose="02040503050406030204" pitchFamily="18" charset="0"/>
                      </a:rPr>
                      <m:t>=10</m:t>
                    </m:r>
                  </m:oMath>
                </a14:m>
                <a:r>
                  <a:rPr lang="en-US" sz="1400" dirty="0">
                    <a:solidFill>
                      <a:schemeClr val="tx2">
                        <a:lumMod val="10000"/>
                      </a:schemeClr>
                    </a:solidFill>
                    <a:latin typeface="Times New Roman" panose="02020603050405020304" pitchFamily="18" charset="0"/>
                    <a:cs typeface="Times New Roman" panose="02020603050405020304" pitchFamily="18" charset="0"/>
                  </a:rPr>
                  <a:t>cm</a:t>
                </a:r>
              </a:p>
              <a:p>
                <a:pPr>
                  <a:buFont typeface="Courier New" panose="02070309020205020404" pitchFamily="49" charset="0"/>
                  <a:buChar char="o"/>
                </a:pPr>
                <a:r>
                  <a:rPr lang="en-US" sz="1400" dirty="0">
                    <a:solidFill>
                      <a:schemeClr val="tx2">
                        <a:lumMod val="10000"/>
                      </a:schemeClr>
                    </a:solidFill>
                    <a:latin typeface="Times New Roman" panose="02020603050405020304" pitchFamily="18" charset="0"/>
                    <a:cs typeface="Times New Roman" panose="02020603050405020304" pitchFamily="18" charset="0"/>
                  </a:rPr>
                  <a:t>68% → 160–180 cm</a:t>
                </a:r>
              </a:p>
              <a:p>
                <a:pPr>
                  <a:buFont typeface="Courier New" panose="02070309020205020404" pitchFamily="49" charset="0"/>
                  <a:buChar char="o"/>
                </a:pPr>
                <a:r>
                  <a:rPr lang="en-US" sz="1400" dirty="0">
                    <a:solidFill>
                      <a:schemeClr val="tx2">
                        <a:lumMod val="10000"/>
                      </a:schemeClr>
                    </a:solidFill>
                    <a:latin typeface="Times New Roman" panose="02020603050405020304" pitchFamily="18" charset="0"/>
                    <a:cs typeface="Times New Roman" panose="02020603050405020304" pitchFamily="18" charset="0"/>
                  </a:rPr>
                  <a:t>95% → 150–190 cm</a:t>
                </a:r>
              </a:p>
              <a:p>
                <a:pPr>
                  <a:buFont typeface="Courier New" panose="02070309020205020404" pitchFamily="49" charset="0"/>
                  <a:buChar char="o"/>
                </a:pPr>
                <a:r>
                  <a:rPr lang="en-US" sz="1400" dirty="0">
                    <a:solidFill>
                      <a:schemeClr val="tx2">
                        <a:lumMod val="10000"/>
                      </a:schemeClr>
                    </a:solidFill>
                    <a:latin typeface="Times New Roman" panose="02020603050405020304" pitchFamily="18" charset="0"/>
                    <a:cs typeface="Times New Roman" panose="02020603050405020304" pitchFamily="18" charset="0"/>
                  </a:rPr>
                  <a:t>99.7% → 140–200 cm</a:t>
                </a:r>
              </a:p>
              <a:p>
                <a:pPr>
                  <a:buFont typeface="Courier New" panose="02070309020205020404" pitchFamily="49" charset="0"/>
                  <a:buChar char="o"/>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endParaRPr lang="en-IN" dirty="0"/>
              </a:p>
            </p:txBody>
          </p:sp>
        </mc:Choice>
        <mc:Fallback xmlns="">
          <p:sp>
            <p:nvSpPr>
              <p:cNvPr id="3" name="Text Placeholder 2">
                <a:extLst>
                  <a:ext uri="{FF2B5EF4-FFF2-40B4-BE49-F238E27FC236}">
                    <a16:creationId xmlns:a16="http://schemas.microsoft.com/office/drawing/2014/main" id="{0882AED4-5510-73E3-82AF-AA7B29A4CF86}"/>
                  </a:ext>
                </a:extLst>
              </p:cNvPr>
              <p:cNvSpPr>
                <a:spLocks noGrp="1" noRot="1" noChangeAspect="1" noMove="1" noResize="1" noEditPoints="1" noAdjustHandles="1" noChangeArrowheads="1" noChangeShapeType="1" noTextEdit="1"/>
              </p:cNvSpPr>
              <p:nvPr>
                <p:ph type="body" idx="1"/>
              </p:nvPr>
            </p:nvSpPr>
            <p:spPr>
              <a:xfrm>
                <a:off x="819150" y="1390918"/>
                <a:ext cx="4856140" cy="3187265"/>
              </a:xfrm>
              <a:blipFill>
                <a:blip r:embed="rId2"/>
                <a:stretch>
                  <a:fillRect b="-5736"/>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67FBDE77-6215-41AA-8BFB-69151CF568BD}"/>
              </a:ext>
            </a:extLst>
          </p:cNvPr>
          <p:cNvPicPr>
            <a:picLocks noChangeAspect="1"/>
          </p:cNvPicPr>
          <p:nvPr/>
        </p:nvPicPr>
        <p:blipFill>
          <a:blip r:embed="rId3"/>
          <a:stretch>
            <a:fillRect/>
          </a:stretch>
        </p:blipFill>
        <p:spPr>
          <a:xfrm>
            <a:off x="5731099" y="1292180"/>
            <a:ext cx="3065171" cy="3071355"/>
          </a:xfrm>
          <a:prstGeom prst="rect">
            <a:avLst/>
          </a:prstGeom>
        </p:spPr>
      </p:pic>
    </p:spTree>
    <p:extLst>
      <p:ext uri="{BB962C8B-B14F-4D97-AF65-F5344CB8AC3E}">
        <p14:creationId xmlns:p14="http://schemas.microsoft.com/office/powerpoint/2010/main" val="1968865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4D13-19F1-4F38-FD23-CE87E406C93B}"/>
              </a:ext>
            </a:extLst>
          </p:cNvPr>
          <p:cNvSpPr>
            <a:spLocks noGrp="1"/>
          </p:cNvSpPr>
          <p:nvPr>
            <p:ph type="title"/>
          </p:nvPr>
        </p:nvSpPr>
        <p:spPr>
          <a:xfrm>
            <a:off x="819150" y="566670"/>
            <a:ext cx="7505700" cy="652530"/>
          </a:xfrm>
        </p:spPr>
        <p:txBody>
          <a:bodyPr/>
          <a:lstStyle/>
          <a:p>
            <a:r>
              <a:rPr lang="en-IN" sz="2400" b="1" dirty="0">
                <a:latin typeface="Times New Roman" panose="02020603050405020304" pitchFamily="18" charset="0"/>
                <a:cs typeface="Times New Roman" panose="02020603050405020304" pitchFamily="18" charset="0"/>
              </a:rPr>
              <a:t>Central Limit Theorem (CLT)</a:t>
            </a:r>
          </a:p>
        </p:txBody>
      </p:sp>
      <p:sp>
        <p:nvSpPr>
          <p:cNvPr id="3" name="Text Placeholder 2">
            <a:extLst>
              <a:ext uri="{FF2B5EF4-FFF2-40B4-BE49-F238E27FC236}">
                <a16:creationId xmlns:a16="http://schemas.microsoft.com/office/drawing/2014/main" id="{24E4697D-118F-5EA4-4ACD-A00A119D9AFB}"/>
              </a:ext>
            </a:extLst>
          </p:cNvPr>
          <p:cNvSpPr>
            <a:spLocks noGrp="1"/>
          </p:cNvSpPr>
          <p:nvPr>
            <p:ph type="body" idx="1"/>
          </p:nvPr>
        </p:nvSpPr>
        <p:spPr>
          <a:xfrm>
            <a:off x="819150" y="1167686"/>
            <a:ext cx="7505700" cy="3271040"/>
          </a:xfrm>
        </p:spPr>
        <p:txBody>
          <a:bodyPr/>
          <a:lstStyle/>
          <a:p>
            <a:r>
              <a:rPr lang="en-IN" sz="1400" dirty="0">
                <a:latin typeface="Times New Roman" panose="02020603050405020304" pitchFamily="18" charset="0"/>
                <a:cs typeface="Times New Roman" panose="02020603050405020304" pitchFamily="18" charset="0"/>
              </a:rPr>
              <a:t>The Central Limit Theorem states that:</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When we take many random samples of a large size from any population (whether normally distributed or not), the sampling distribution of the sample mean will approach a normal distribution as the sample size increases.</a:t>
            </a:r>
          </a:p>
          <a:p>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1400" b="1" dirty="0">
                <a:latin typeface="Times New Roman" panose="02020603050405020304" pitchFamily="18" charset="0"/>
                <a:cs typeface="Times New Roman" panose="02020603050405020304" pitchFamily="18" charset="0"/>
              </a:rPr>
              <a:t>Key Points:</a:t>
            </a:r>
          </a:p>
          <a:p>
            <a:r>
              <a:rPr lang="en-IN" sz="1400" dirty="0">
                <a:latin typeface="Times New Roman" panose="02020603050405020304" pitchFamily="18" charset="0"/>
                <a:cs typeface="Times New Roman" panose="02020603050405020304" pitchFamily="18" charset="0"/>
              </a:rPr>
              <a:t>Works for any population distribution (skewed, uniform, exponential, etc.).</a:t>
            </a:r>
          </a:p>
          <a:p>
            <a:r>
              <a:rPr lang="en-IN" sz="1400" dirty="0">
                <a:latin typeface="Times New Roman" panose="02020603050405020304" pitchFamily="18" charset="0"/>
                <a:cs typeface="Times New Roman" panose="02020603050405020304" pitchFamily="18" charset="0"/>
              </a:rPr>
              <a:t>Sample size (n) should be large (usually n≥30is  considered enough).</a:t>
            </a:r>
          </a:p>
          <a:p>
            <a:r>
              <a:rPr lang="en-IN" sz="1400" dirty="0">
                <a:latin typeface="Times New Roman" panose="02020603050405020304" pitchFamily="18" charset="0"/>
                <a:cs typeface="Times New Roman" panose="02020603050405020304" pitchFamily="18" charset="0"/>
              </a:rPr>
              <a:t>The mean of the sampling distribution = population mean (μ).</a:t>
            </a:r>
          </a:p>
          <a:p>
            <a:endParaRPr lang="en-IN" dirty="0">
              <a:latin typeface="Times New Roman" panose="02020603050405020304" pitchFamily="18" charset="0"/>
              <a:cs typeface="Times New Roman" panose="02020603050405020304" pitchFamily="18" charset="0"/>
            </a:endParaRPr>
          </a:p>
          <a:p>
            <a:pPr marL="146050" indent="0">
              <a:buNone/>
            </a:pPr>
            <a:r>
              <a:rPr lang="en-IN" b="1" dirty="0">
                <a:latin typeface="Times New Roman" panose="02020603050405020304" pitchFamily="18" charset="0"/>
                <a:cs typeface="Times New Roman" panose="02020603050405020304" pitchFamily="18" charset="0"/>
              </a:rPr>
              <a:t>Formula:</a:t>
            </a:r>
          </a:p>
          <a:p>
            <a:endParaRPr lang="en-IN"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A1FA99C8-1B3B-C92B-5C29-A8DE501A841A}"/>
              </a:ext>
            </a:extLst>
          </p:cNvPr>
          <p:cNvPicPr>
            <a:picLocks noChangeAspect="1"/>
          </p:cNvPicPr>
          <p:nvPr/>
        </p:nvPicPr>
        <p:blipFill>
          <a:blip r:embed="rId2"/>
          <a:stretch>
            <a:fillRect/>
          </a:stretch>
        </p:blipFill>
        <p:spPr>
          <a:xfrm>
            <a:off x="1828800" y="3920006"/>
            <a:ext cx="3820732" cy="755025"/>
          </a:xfrm>
          <a:prstGeom prst="rect">
            <a:avLst/>
          </a:prstGeom>
        </p:spPr>
      </p:pic>
    </p:spTree>
    <p:extLst>
      <p:ext uri="{BB962C8B-B14F-4D97-AF65-F5344CB8AC3E}">
        <p14:creationId xmlns:p14="http://schemas.microsoft.com/office/powerpoint/2010/main" val="2128659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D8AC-B2A7-38D2-855D-2AF124686C15}"/>
              </a:ext>
            </a:extLst>
          </p:cNvPr>
          <p:cNvSpPr>
            <a:spLocks noGrp="1"/>
          </p:cNvSpPr>
          <p:nvPr>
            <p:ph type="title"/>
          </p:nvPr>
        </p:nvSpPr>
        <p:spPr>
          <a:xfrm>
            <a:off x="819150" y="845600"/>
            <a:ext cx="7505700" cy="3305690"/>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Example</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Population: Students’ marks (not normal, very mixed).</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Take samples of 50 students each.</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Calculate the average marks for each sample.</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These averages will form a bell-shaped curve.</a:t>
            </a:r>
            <a:br>
              <a:rPr lang="en-US"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4E5B6B-22D0-54AD-3361-93F2EF673CA6}"/>
              </a:ext>
            </a:extLst>
          </p:cNvPr>
          <p:cNvPicPr>
            <a:picLocks noChangeAspect="1"/>
          </p:cNvPicPr>
          <p:nvPr/>
        </p:nvPicPr>
        <p:blipFill>
          <a:blip r:embed="rId2"/>
          <a:stretch>
            <a:fillRect/>
          </a:stretch>
        </p:blipFill>
        <p:spPr>
          <a:xfrm>
            <a:off x="1545045" y="2232338"/>
            <a:ext cx="4924441" cy="2430295"/>
          </a:xfrm>
          <a:prstGeom prst="rect">
            <a:avLst/>
          </a:prstGeom>
        </p:spPr>
      </p:pic>
    </p:spTree>
    <p:extLst>
      <p:ext uri="{BB962C8B-B14F-4D97-AF65-F5344CB8AC3E}">
        <p14:creationId xmlns:p14="http://schemas.microsoft.com/office/powerpoint/2010/main" val="103855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4637-CE43-9453-66FF-F606CC3D7C1F}"/>
              </a:ext>
            </a:extLst>
          </p:cNvPr>
          <p:cNvSpPr>
            <a:spLocks noGrp="1"/>
          </p:cNvSpPr>
          <p:nvPr>
            <p:ph type="title"/>
          </p:nvPr>
        </p:nvSpPr>
        <p:spPr>
          <a:xfrm>
            <a:off x="819150" y="575256"/>
            <a:ext cx="7505700" cy="682581"/>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CDEA8E8-AAFC-DCC4-6F54-1CC04A021B26}"/>
              </a:ext>
            </a:extLst>
          </p:cNvPr>
          <p:cNvSpPr>
            <a:spLocks noGrp="1"/>
          </p:cNvSpPr>
          <p:nvPr>
            <p:ph type="body" idx="1"/>
          </p:nvPr>
        </p:nvSpPr>
        <p:spPr>
          <a:xfrm>
            <a:off x="819150" y="1343696"/>
            <a:ext cx="7354642" cy="3545983"/>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1. What is the difference between descriptive and inferential statistics?</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Descriptive statistics: Summarizes and describes data using mean, median, mode, SD, graphs, etc. It tells what the data shows.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Inferential statistics: Uses sample data to make predictions or conclusions about a larger population. It tells what the data implies.</a:t>
            </a: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2. Can you give real-world examples of where each type is used?</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Descriptive statistics: Average salary of employees in a company, or plotting a histogram of students’ marks.</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Inferential statistics: Predicting election results from a survey, or estimating population health trends from a sample.</a:t>
            </a:r>
          </a:p>
          <a:p>
            <a:pPr lvl="0"/>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864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79FB4-800A-3192-0B94-25D0F98C76BF}"/>
              </a:ext>
            </a:extLst>
          </p:cNvPr>
          <p:cNvSpPr>
            <a:spLocks noGrp="1"/>
          </p:cNvSpPr>
          <p:nvPr>
            <p:ph type="title"/>
          </p:nvPr>
        </p:nvSpPr>
        <p:spPr>
          <a:xfrm>
            <a:off x="819150" y="571500"/>
            <a:ext cx="7505700" cy="819418"/>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b="1" dirty="0"/>
          </a:p>
        </p:txBody>
      </p:sp>
      <p:sp>
        <p:nvSpPr>
          <p:cNvPr id="3" name="Text Placeholder 2">
            <a:extLst>
              <a:ext uri="{FF2B5EF4-FFF2-40B4-BE49-F238E27FC236}">
                <a16:creationId xmlns:a16="http://schemas.microsoft.com/office/drawing/2014/main" id="{13C8106A-7BBF-759F-2331-1F6CD51FD885}"/>
              </a:ext>
            </a:extLst>
          </p:cNvPr>
          <p:cNvSpPr>
            <a:spLocks noGrp="1"/>
          </p:cNvSpPr>
          <p:nvPr>
            <p:ph type="body" idx="1"/>
          </p:nvPr>
        </p:nvSpPr>
        <p:spPr>
          <a:xfrm>
            <a:off x="819149" y="1253544"/>
            <a:ext cx="7968535" cy="3318456"/>
          </a:xfrm>
        </p:spPr>
        <p:txBody>
          <a:bodyPr/>
          <a:lstStyle/>
          <a:p>
            <a:pPr marL="488950" lvl="0" indent="-342900">
              <a:buFont typeface="+mj-lt"/>
              <a:buAutoNum type="arabicPeriod"/>
            </a:pPr>
            <a:r>
              <a:rPr lang="en-IN" sz="1400" b="1" dirty="0">
                <a:solidFill>
                  <a:schemeClr val="tx2">
                    <a:lumMod val="10000"/>
                  </a:schemeClr>
                </a:solidFill>
                <a:latin typeface="Times New Roman" panose="02020603050405020304" pitchFamily="18" charset="0"/>
                <a:cs typeface="Times New Roman" panose="02020603050405020304" pitchFamily="18" charset="0"/>
              </a:rPr>
              <a:t>What is the difference between PMF and PDF?</a:t>
            </a:r>
          </a:p>
          <a:p>
            <a:r>
              <a:rPr lang="en-IN" sz="1400" dirty="0">
                <a:solidFill>
                  <a:schemeClr val="tx2">
                    <a:lumMod val="10000"/>
                  </a:schemeClr>
                </a:solidFill>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PMF is used for discrete random variables. It gives the probability of exact values, like the chance of getting 2 heads in 3 coin tosses.</a:t>
            </a:r>
          </a:p>
          <a:p>
            <a:r>
              <a:rPr lang="en-IN" sz="1400" dirty="0">
                <a:latin typeface="Times New Roman" panose="02020603050405020304" pitchFamily="18" charset="0"/>
                <a:cs typeface="Times New Roman" panose="02020603050405020304" pitchFamily="18" charset="0"/>
              </a:rPr>
              <a:t>PDF is used for continuous random variables. For continuous data, probability of one exact value is zero, so we calculate probability over a range, like the chance that a person’s height is between 160–170 cm. </a:t>
            </a:r>
          </a:p>
          <a:p>
            <a:pPr marL="146050" indent="0">
              <a:buNone/>
            </a:pPr>
            <a:endParaRPr lang="en-IN" sz="1400" dirty="0">
              <a:latin typeface="Times New Roman" panose="02020603050405020304" pitchFamily="18" charset="0"/>
              <a:cs typeface="Times New Roman" panose="02020603050405020304" pitchFamily="18" charset="0"/>
            </a:endParaRPr>
          </a:p>
          <a:p>
            <a:pPr marL="488950" indent="-342900">
              <a:buAutoNum type="arabicPeriod" startAt="2"/>
            </a:pPr>
            <a:r>
              <a:rPr lang="en-IN" sz="1400" b="1" dirty="0">
                <a:solidFill>
                  <a:schemeClr val="tx2">
                    <a:lumMod val="10000"/>
                  </a:schemeClr>
                </a:solidFill>
                <a:latin typeface="Times New Roman" panose="02020603050405020304" pitchFamily="18" charset="0"/>
                <a:cs typeface="Times New Roman" panose="02020603050405020304" pitchFamily="18" charset="0"/>
              </a:rPr>
              <a:t>Explain the Bernoulli distribution with an example.</a:t>
            </a:r>
          </a:p>
          <a:p>
            <a:pPr marL="146050" indent="0">
              <a:buNone/>
            </a:pPr>
            <a:r>
              <a:rPr lang="en-IN" sz="1400" dirty="0">
                <a:latin typeface="Times New Roman" panose="02020603050405020304" pitchFamily="18" charset="0"/>
                <a:cs typeface="Times New Roman" panose="02020603050405020304" pitchFamily="18" charset="0"/>
              </a:rPr>
              <a:t>       The Bernoulli distribution is the simplest one. It has only two outcomes: success or failure.</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For example</a:t>
            </a:r>
            <a:r>
              <a:rPr lang="en-IN" sz="1400" dirty="0">
                <a:latin typeface="Times New Roman" panose="02020603050405020304" pitchFamily="18" charset="0"/>
                <a:cs typeface="Times New Roman" panose="02020603050405020304" pitchFamily="18" charset="0"/>
              </a:rPr>
              <a:t>, tossing a coin: if we take “Head” as success (1) and “Tail” as failure (0), then it follows</a:t>
            </a:r>
          </a:p>
          <a:p>
            <a:pPr marL="146050" indent="0">
              <a:buNone/>
            </a:pPr>
            <a:r>
              <a:rPr lang="en-IN" sz="1400" dirty="0">
                <a:latin typeface="Times New Roman" panose="02020603050405020304" pitchFamily="18" charset="0"/>
                <a:cs typeface="Times New Roman" panose="02020603050405020304" pitchFamily="18" charset="0"/>
              </a:rPr>
              <a:t>       a Bernoulli distribution.</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endParaRPr lang="en-IN" dirty="0"/>
          </a:p>
        </p:txBody>
      </p:sp>
    </p:spTree>
    <p:extLst>
      <p:ext uri="{BB962C8B-B14F-4D97-AF65-F5344CB8AC3E}">
        <p14:creationId xmlns:p14="http://schemas.microsoft.com/office/powerpoint/2010/main" val="415816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E7F8-CA76-61D5-D7EF-FA645321BBE0}"/>
              </a:ext>
            </a:extLst>
          </p:cNvPr>
          <p:cNvSpPr>
            <a:spLocks noGrp="1"/>
          </p:cNvSpPr>
          <p:nvPr>
            <p:ph type="title"/>
          </p:nvPr>
        </p:nvSpPr>
        <p:spPr>
          <a:xfrm>
            <a:off x="819150" y="523741"/>
            <a:ext cx="7505700" cy="4297251"/>
          </a:xfrm>
        </p:spPr>
        <p:txBody>
          <a:bodyPr/>
          <a:lstStyle/>
          <a:p>
            <a:r>
              <a:rPr lang="en-IN" sz="1400" b="1" dirty="0">
                <a:solidFill>
                  <a:schemeClr val="tx2">
                    <a:lumMod val="10000"/>
                  </a:schemeClr>
                </a:solidFill>
                <a:latin typeface="Times New Roman" panose="02020603050405020304" pitchFamily="18" charset="0"/>
                <a:cs typeface="Times New Roman" panose="02020603050405020304" pitchFamily="18" charset="0"/>
              </a:rPr>
              <a:t>3. Explain the Binomial distribution with an example.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Binomial distribution is like doing the Bernoulli experiment many times. It tells us the probability of getting a certain number of successes in a fixed number of trials.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For example, if I toss a coin 5 times, the probability of getting exactly 3 heads is given by the binomial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4.</a:t>
            </a:r>
            <a:r>
              <a:rPr lang="en-IN" b="1" dirty="0">
                <a:latin typeface="Times New Roman" panose="02020603050405020304" pitchFamily="18" charset="0"/>
                <a:cs typeface="Times New Roman" panose="02020603050405020304" pitchFamily="18" charset="0"/>
              </a:rPr>
              <a:t> </a:t>
            </a:r>
            <a:r>
              <a:rPr lang="en-IN" sz="1400" b="1" dirty="0">
                <a:solidFill>
                  <a:schemeClr val="tx2">
                    <a:lumMod val="10000"/>
                  </a:schemeClr>
                </a:solidFill>
                <a:latin typeface="Times New Roman" panose="02020603050405020304" pitchFamily="18" charset="0"/>
                <a:cs typeface="Times New Roman" panose="02020603050405020304" pitchFamily="18" charset="0"/>
              </a:rPr>
              <a:t>Explain the Poisson distribution with an example.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Poisson distribution is used when we are counting how many times an event happens in a fixed interval of time or space.</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For example, if a call center receives on average 10 calls per hour, the probability of getting exactly 7 calls in one hour can be found using the Poisson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5.</a:t>
            </a:r>
            <a:r>
              <a:rPr lang="en-US" sz="1400" b="1" dirty="0">
                <a:solidFill>
                  <a:schemeClr val="tx2">
                    <a:lumMod val="10000"/>
                  </a:schemeClr>
                </a:solidFill>
                <a:latin typeface="Times New Roman" panose="02020603050405020304" pitchFamily="18" charset="0"/>
                <a:cs typeface="Times New Roman" panose="02020603050405020304" pitchFamily="18" charset="0"/>
              </a:rPr>
              <a:t>What is the empirical rule in normal distribution?</a:t>
            </a:r>
            <a:br>
              <a:rPr lang="en-US" sz="1400" b="1"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The empirical rule says that in a normal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About 68% of the data falls within 1 standard deviation from the mean.</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About 95% falls within 2 standard deviations.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About 99.7% falls within 3 standard deviations.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It’s also called the 68–95–99.7 rule.</a:t>
            </a:r>
            <a:br>
              <a:rPr lang="en-US"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678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2684-C40E-CF20-03F7-C9F8EA881C61}"/>
              </a:ext>
            </a:extLst>
          </p:cNvPr>
          <p:cNvSpPr>
            <a:spLocks noGrp="1"/>
          </p:cNvSpPr>
          <p:nvPr>
            <p:ph type="title"/>
          </p:nvPr>
        </p:nvSpPr>
        <p:spPr>
          <a:xfrm>
            <a:off x="819150" y="845599"/>
            <a:ext cx="7505700" cy="3400135"/>
          </a:xfrm>
        </p:spPr>
        <p:txBody>
          <a:bodyPr/>
          <a:lstStyle/>
          <a:p>
            <a:r>
              <a:rPr lang="en-US" sz="1400" b="1" dirty="0">
                <a:solidFill>
                  <a:schemeClr val="tx2">
                    <a:lumMod val="10000"/>
                  </a:schemeClr>
                </a:solidFill>
                <a:latin typeface="Times New Roman" panose="02020603050405020304" pitchFamily="18" charset="0"/>
                <a:cs typeface="Times New Roman" panose="02020603050405020304" pitchFamily="18" charset="0"/>
              </a:rPr>
              <a:t>6. What is Central Limit Theorem in Statistics?</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 Central Limit Theorem in statistics states that whenever we take a large sample size of a population then the distribution of sample mean approximates to the normal distribution.</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7. When does Central Limit Theorem apply? </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Central Limit theorem applies when the sample size is larger usually greater than 30. </a:t>
            </a:r>
            <a:br>
              <a:rPr lang="en-US" sz="1400" dirty="0">
                <a:solidFill>
                  <a:schemeClr val="tx2">
                    <a:lumMod val="10000"/>
                  </a:schemeClr>
                </a:solidFill>
                <a:latin typeface="Times New Roman" panose="02020603050405020304" pitchFamily="18" charset="0"/>
                <a:cs typeface="Times New Roman" panose="02020603050405020304" pitchFamily="18" charset="0"/>
              </a:rPr>
            </a:b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b="1" dirty="0">
                <a:solidFill>
                  <a:schemeClr val="tx2">
                    <a:lumMod val="10000"/>
                  </a:schemeClr>
                </a:solidFill>
                <a:latin typeface="Times New Roman" panose="02020603050405020304" pitchFamily="18" charset="0"/>
                <a:cs typeface="Times New Roman" panose="02020603050405020304" pitchFamily="18" charset="0"/>
              </a:rPr>
              <a:t>8. Why is Central Limit Theorem important? </a:t>
            </a:r>
            <a:br>
              <a:rPr lang="en-US" sz="1400" dirty="0">
                <a:solidFill>
                  <a:schemeClr val="tx2">
                    <a:lumMod val="10000"/>
                  </a:schemeClr>
                </a:solidFill>
                <a:latin typeface="Times New Roman" panose="02020603050405020304" pitchFamily="18" charset="0"/>
                <a:cs typeface="Times New Roman" panose="02020603050405020304" pitchFamily="18" charset="0"/>
              </a:rPr>
            </a:br>
            <a:r>
              <a:rPr lang="en-US" sz="1400" dirty="0">
                <a:solidFill>
                  <a:schemeClr val="tx2">
                    <a:lumMod val="10000"/>
                  </a:schemeClr>
                </a:solidFill>
                <a:latin typeface="Times New Roman" panose="02020603050405020304" pitchFamily="18" charset="0"/>
                <a:cs typeface="Times New Roman" panose="02020603050405020304" pitchFamily="18" charset="0"/>
              </a:rPr>
              <a:t>Central Limit Theorem is important as it helps to make accurate prediction about a population just by analyzing the sample.</a:t>
            </a: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67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sz="3000" dirty="0"/>
          </a:p>
        </p:txBody>
      </p:sp>
      <p:sp>
        <p:nvSpPr>
          <p:cNvPr id="177" name="Google Shape;177;p20"/>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endParaRPr dirty="0"/>
          </a:p>
        </p:txBody>
      </p:sp>
      <p:pic>
        <p:nvPicPr>
          <p:cNvPr id="178" name="Google Shape;178;p20"/>
          <p:cNvPicPr preferRelativeResize="0"/>
          <p:nvPr/>
        </p:nvPicPr>
        <p:blipFill rotWithShape="1">
          <a:blip r:embed="rId3">
            <a:alphaModFix/>
          </a:blip>
          <a:srcRect/>
          <a:stretch/>
        </p:blipFill>
        <p:spPr>
          <a:xfrm>
            <a:off x="0" y="61496"/>
            <a:ext cx="9144000" cy="50205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947A-AF68-C0D4-742C-4652CCF6BF84}"/>
              </a:ext>
            </a:extLst>
          </p:cNvPr>
          <p:cNvSpPr>
            <a:spLocks noGrp="1"/>
          </p:cNvSpPr>
          <p:nvPr>
            <p:ph type="title"/>
          </p:nvPr>
        </p:nvSpPr>
        <p:spPr>
          <a:xfrm>
            <a:off x="819150" y="845599"/>
            <a:ext cx="7505700" cy="3743573"/>
          </a:xfrm>
        </p:spPr>
        <p:txBody>
          <a:bodyPr/>
          <a:lstStyle/>
          <a:p>
            <a:pPr marL="146050"/>
            <a:r>
              <a:rPr lang="en-IN" sz="1400" b="1" dirty="0">
                <a:solidFill>
                  <a:schemeClr val="tx2">
                    <a:lumMod val="10000"/>
                  </a:schemeClr>
                </a:solidFill>
                <a:latin typeface="Times New Roman" panose="02020603050405020304" pitchFamily="18" charset="0"/>
                <a:cs typeface="Times New Roman" panose="02020603050405020304" pitchFamily="18" charset="0"/>
              </a:rPr>
              <a:t>3. Why do we need statistics in data analysis?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Statistics helps us summarize, understand, and interpret data.</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It allows us to make decisions, predictions, and informed business or research choices.</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b="1"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4. Give an example of descriptive statistics in real life.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Example: A company finds the average monthly sales, the median sales, and plots a sales distribution chart.</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This tells the company how sales are performing overall.</a:t>
            </a:r>
            <a:br>
              <a:rPr lang="en-IN" sz="1400" dirty="0">
                <a:solidFill>
                  <a:schemeClr val="tx2">
                    <a:lumMod val="10000"/>
                  </a:schemeClr>
                </a:solidFill>
                <a:latin typeface="Times New Roman" panose="02020603050405020304" pitchFamily="18" charset="0"/>
                <a:cs typeface="Times New Roman" panose="02020603050405020304" pitchFamily="18" charset="0"/>
              </a:rPr>
            </a:b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b="1" dirty="0">
                <a:solidFill>
                  <a:schemeClr val="tx2">
                    <a:lumMod val="10000"/>
                  </a:schemeClr>
                </a:solidFill>
                <a:latin typeface="Times New Roman" panose="02020603050405020304" pitchFamily="18" charset="0"/>
                <a:cs typeface="Times New Roman" panose="02020603050405020304" pitchFamily="18" charset="0"/>
              </a:rPr>
              <a:t>5. What are some applications of statistics in business/AI/healthcare?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Business: Customer segmentation, market analysis, sales forecasting.</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AI/Data Science: Model evaluation, feature selection, predictive analytics.</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Healthcare: Analyzing patient outcomes, clinical trials, disease prediction.</a:t>
            </a:r>
            <a:br>
              <a:rPr lang="en-IN" sz="1400" dirty="0">
                <a:solidFill>
                  <a:schemeClr val="tx2">
                    <a:lumMod val="10000"/>
                  </a:schemeClr>
                </a:solidFill>
                <a:latin typeface="Times New Roman" panose="02020603050405020304" pitchFamily="18" charset="0"/>
                <a:cs typeface="Times New Roman" panose="02020603050405020304" pitchFamily="18" charset="0"/>
              </a:rPr>
            </a:br>
            <a:endParaRPr lang="en-IN" sz="1400" dirty="0">
              <a:solidFill>
                <a:schemeClr val="tx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72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EB2B-21C0-2076-ECA2-48B984AB0DD1}"/>
              </a:ext>
            </a:extLst>
          </p:cNvPr>
          <p:cNvSpPr>
            <a:spLocks noGrp="1"/>
          </p:cNvSpPr>
          <p:nvPr>
            <p:ph type="title"/>
          </p:nvPr>
        </p:nvSpPr>
        <p:spPr>
          <a:xfrm>
            <a:off x="819150" y="519448"/>
            <a:ext cx="7505700" cy="862884"/>
          </a:xfrm>
        </p:spPr>
        <p:txBody>
          <a:bodyPr/>
          <a:lstStyle/>
          <a:p>
            <a:r>
              <a:rPr lang="en-IN" sz="2400" b="1" dirty="0">
                <a:latin typeface="Times New Roman" panose="02020603050405020304" pitchFamily="18" charset="0"/>
                <a:cs typeface="Times New Roman" panose="02020603050405020304" pitchFamily="18" charset="0"/>
              </a:rPr>
              <a:t>2. Population and Sample</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E21237F-6CA2-8D42-35DB-E65AE2EA4DCC}"/>
              </a:ext>
            </a:extLst>
          </p:cNvPr>
          <p:cNvSpPr>
            <a:spLocks noGrp="1"/>
          </p:cNvSpPr>
          <p:nvPr>
            <p:ph type="body" idx="1"/>
          </p:nvPr>
        </p:nvSpPr>
        <p:spPr>
          <a:xfrm>
            <a:off x="819150" y="1262130"/>
            <a:ext cx="4675836" cy="3176595"/>
          </a:xfrm>
        </p:spPr>
        <p:txBody>
          <a:bodyPr/>
          <a:lstStyle/>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Population</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The complete set of all items or individuals under study.</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Includes every element that fits the criteria.</a:t>
            </a:r>
          </a:p>
          <a:p>
            <a:r>
              <a:rPr lang="en-IN" sz="1400" dirty="0">
                <a:solidFill>
                  <a:schemeClr val="tx2">
                    <a:lumMod val="10000"/>
                  </a:schemeClr>
                </a:solidFill>
                <a:latin typeface="Times New Roman" panose="02020603050405020304" pitchFamily="18" charset="0"/>
                <a:cs typeface="Times New Roman" panose="02020603050405020304" pitchFamily="18" charset="0"/>
              </a:rPr>
              <a:t>It is denoted by (N).</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Example: All students in a university.</a:t>
            </a:r>
          </a:p>
          <a:p>
            <a:pPr marL="146050" lvl="0" indent="0">
              <a:buNone/>
            </a:pPr>
            <a:endParaRPr lang="en-IN" sz="1400" dirty="0">
              <a:solidFill>
                <a:schemeClr val="tx2">
                  <a:lumMod val="10000"/>
                </a:schemeClr>
              </a:solidFill>
              <a:latin typeface="Times New Roman" panose="02020603050405020304" pitchFamily="18" charset="0"/>
              <a:cs typeface="Times New Roman" panose="02020603050405020304" pitchFamily="18" charset="0"/>
            </a:endParaRPr>
          </a:p>
          <a:p>
            <a:pPr marL="146050" indent="0">
              <a:buNone/>
            </a:pPr>
            <a:r>
              <a:rPr lang="en-IN" sz="1400" b="1" dirty="0">
                <a:solidFill>
                  <a:schemeClr val="tx2">
                    <a:lumMod val="10000"/>
                  </a:schemeClr>
                </a:solidFill>
                <a:latin typeface="Times New Roman" panose="02020603050405020304" pitchFamily="18" charset="0"/>
                <a:cs typeface="Times New Roman" panose="02020603050405020304" pitchFamily="18" charset="0"/>
              </a:rPr>
              <a:t>Sample</a:t>
            </a:r>
            <a:br>
              <a:rPr lang="en-IN" sz="1400" dirty="0">
                <a:solidFill>
                  <a:schemeClr val="tx2">
                    <a:lumMod val="10000"/>
                  </a:schemeClr>
                </a:solidFill>
                <a:latin typeface="Times New Roman" panose="02020603050405020304" pitchFamily="18" charset="0"/>
                <a:cs typeface="Times New Roman" panose="02020603050405020304" pitchFamily="18" charset="0"/>
              </a:rPr>
            </a:br>
            <a:r>
              <a:rPr lang="en-IN" sz="1400" dirty="0">
                <a:solidFill>
                  <a:schemeClr val="tx2">
                    <a:lumMod val="10000"/>
                  </a:schemeClr>
                </a:solidFill>
                <a:latin typeface="Times New Roman" panose="02020603050405020304" pitchFamily="18" charset="0"/>
                <a:cs typeface="Times New Roman" panose="02020603050405020304" pitchFamily="18" charset="0"/>
              </a:rPr>
              <a:t>A smaller group selected from the population to represent it.</a:t>
            </a:r>
          </a:p>
          <a:p>
            <a:r>
              <a:rPr lang="en-IN" sz="1400" dirty="0">
                <a:solidFill>
                  <a:schemeClr val="tx2">
                    <a:lumMod val="10000"/>
                  </a:schemeClr>
                </a:solidFill>
                <a:latin typeface="Times New Roman" panose="02020603050405020304" pitchFamily="18" charset="0"/>
                <a:cs typeface="Times New Roman" panose="02020603050405020304" pitchFamily="18" charset="0"/>
              </a:rPr>
              <a:t>It is denoted by (n).</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Used when studying the entire population is not possible.</a:t>
            </a:r>
          </a:p>
          <a:p>
            <a:pPr lvl="0"/>
            <a:r>
              <a:rPr lang="en-IN" sz="1400" dirty="0">
                <a:solidFill>
                  <a:schemeClr val="tx2">
                    <a:lumMod val="10000"/>
                  </a:schemeClr>
                </a:solidFill>
                <a:latin typeface="Times New Roman" panose="02020603050405020304" pitchFamily="18" charset="0"/>
                <a:cs typeface="Times New Roman" panose="02020603050405020304" pitchFamily="18" charset="0"/>
              </a:rPr>
              <a:t>Example: 200 students chosen from the university.</a:t>
            </a:r>
          </a:p>
          <a:p>
            <a:endParaRPr lang="en-IN" dirty="0"/>
          </a:p>
        </p:txBody>
      </p:sp>
      <p:pic>
        <p:nvPicPr>
          <p:cNvPr id="5" name="Picture 4">
            <a:extLst>
              <a:ext uri="{FF2B5EF4-FFF2-40B4-BE49-F238E27FC236}">
                <a16:creationId xmlns:a16="http://schemas.microsoft.com/office/drawing/2014/main" id="{89E956F6-BB33-407B-A601-A2349E92EDFB}"/>
              </a:ext>
            </a:extLst>
          </p:cNvPr>
          <p:cNvPicPr>
            <a:picLocks noChangeAspect="1"/>
          </p:cNvPicPr>
          <p:nvPr/>
        </p:nvPicPr>
        <p:blipFill>
          <a:blip r:embed="rId2"/>
          <a:stretch>
            <a:fillRect/>
          </a:stretch>
        </p:blipFill>
        <p:spPr>
          <a:xfrm>
            <a:off x="5679020" y="1382332"/>
            <a:ext cx="2829623" cy="2550017"/>
          </a:xfrm>
          <a:prstGeom prst="rect">
            <a:avLst/>
          </a:prstGeom>
        </p:spPr>
      </p:pic>
    </p:spTree>
    <p:extLst>
      <p:ext uri="{BB962C8B-B14F-4D97-AF65-F5344CB8AC3E}">
        <p14:creationId xmlns:p14="http://schemas.microsoft.com/office/powerpoint/2010/main" val="395517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FC1DF-6D4E-C695-B437-E4976E24797E}"/>
              </a:ext>
            </a:extLst>
          </p:cNvPr>
          <p:cNvSpPr>
            <a:spLocks noGrp="1"/>
          </p:cNvSpPr>
          <p:nvPr>
            <p:ph type="title"/>
          </p:nvPr>
        </p:nvSpPr>
        <p:spPr>
          <a:xfrm>
            <a:off x="819150" y="562377"/>
            <a:ext cx="7505700" cy="708337"/>
          </a:xfrm>
        </p:spPr>
        <p:txBody>
          <a:bodyPr/>
          <a:lstStyle/>
          <a:p>
            <a:r>
              <a:rPr lang="en-US" sz="2400" b="1" dirty="0">
                <a:latin typeface="Times New Roman" panose="02020603050405020304" pitchFamily="18" charset="0"/>
                <a:cs typeface="Times New Roman" panose="02020603050405020304" pitchFamily="18" charset="0"/>
              </a:rPr>
              <a:t>Interview Questions</a:t>
            </a:r>
            <a:endParaRPr lang="en-IN" sz="2400" dirty="0"/>
          </a:p>
        </p:txBody>
      </p:sp>
      <p:sp>
        <p:nvSpPr>
          <p:cNvPr id="3" name="Text Placeholder 2">
            <a:extLst>
              <a:ext uri="{FF2B5EF4-FFF2-40B4-BE49-F238E27FC236}">
                <a16:creationId xmlns:a16="http://schemas.microsoft.com/office/drawing/2014/main" id="{959524E7-D0D2-1EE8-D7A9-84E52EB3635C}"/>
              </a:ext>
            </a:extLst>
          </p:cNvPr>
          <p:cNvSpPr>
            <a:spLocks noGrp="1"/>
          </p:cNvSpPr>
          <p:nvPr>
            <p:ph type="body" idx="1"/>
          </p:nvPr>
        </p:nvSpPr>
        <p:spPr>
          <a:xfrm>
            <a:off x="819150" y="1352282"/>
            <a:ext cx="7505700" cy="3331334"/>
          </a:xfrm>
        </p:spPr>
        <p:txBody>
          <a:bodyPr/>
          <a:lstStyle/>
          <a:p>
            <a:pPr marL="146050" indent="0">
              <a:buNone/>
            </a:pPr>
            <a:r>
              <a:rPr lang="en-IN" sz="1400" b="1" dirty="0">
                <a:latin typeface="Times New Roman" panose="02020603050405020304" pitchFamily="18" charset="0"/>
                <a:cs typeface="Times New Roman" panose="02020603050405020304" pitchFamily="18" charset="0"/>
              </a:rPr>
              <a:t>1. What is the difference between population and sample?</a:t>
            </a:r>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Population: The entire group you want to study.</a:t>
            </a:r>
          </a:p>
          <a:p>
            <a:pPr lvl="0"/>
            <a:r>
              <a:rPr lang="en-IN" sz="1400" dirty="0">
                <a:latin typeface="Times New Roman" panose="02020603050405020304" pitchFamily="18" charset="0"/>
                <a:cs typeface="Times New Roman" panose="02020603050405020304" pitchFamily="18" charset="0"/>
              </a:rPr>
              <a:t>Sample: A subset of the population that represents it.</a:t>
            </a:r>
          </a:p>
          <a:p>
            <a:r>
              <a:rPr lang="en-IN" sz="1400" dirty="0">
                <a:latin typeface="Times New Roman" panose="02020603050405020304" pitchFamily="18" charset="0"/>
                <a:cs typeface="Times New Roman" panose="02020603050405020304" pitchFamily="18" charset="0"/>
              </a:rPr>
              <a:t>Example: All students in a university = population; 100 randomly selected students = sample.</a:t>
            </a: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a:p>
            <a:pPr marL="146050" indent="0">
              <a:buNone/>
            </a:pPr>
            <a:r>
              <a:rPr lang="en-IN" sz="1400" b="1" dirty="0">
                <a:latin typeface="Times New Roman" panose="02020603050405020304" pitchFamily="18" charset="0"/>
                <a:cs typeface="Times New Roman" panose="02020603050405020304" pitchFamily="18" charset="0"/>
              </a:rPr>
              <a:t>2. Why do we prefer using samples instead of the whole population?</a:t>
            </a:r>
            <a:endParaRPr lang="en-IN" sz="14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It’s faster, cheaper, and easier than collecting data from everyone.</a:t>
            </a:r>
          </a:p>
          <a:p>
            <a:pPr lvl="0"/>
            <a:r>
              <a:rPr lang="en-IN" sz="1400" dirty="0">
                <a:latin typeface="Times New Roman" panose="02020603050405020304" pitchFamily="18" charset="0"/>
                <a:cs typeface="Times New Roman" panose="02020603050405020304" pitchFamily="18" charset="0"/>
              </a:rPr>
              <a:t>Often, a well-chosen sample gives almost the same information as the population.</a:t>
            </a:r>
          </a:p>
          <a:p>
            <a:pPr lvl="0"/>
            <a:endParaRPr lang="en-IN" sz="1400" dirty="0">
              <a:latin typeface="Times New Roman" panose="02020603050405020304" pitchFamily="18" charset="0"/>
              <a:cs typeface="Times New Roman" panose="02020603050405020304" pitchFamily="18" charset="0"/>
            </a:endParaRPr>
          </a:p>
          <a:p>
            <a:pPr marL="146050" lvl="0" indent="0">
              <a:buNone/>
            </a:pPr>
            <a:endParaRPr lang="en-IN" sz="1400" b="1"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67644657"/>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2853</TotalTime>
  <Words>6612</Words>
  <Application>Microsoft Office PowerPoint</Application>
  <PresentationFormat>On-screen Show (16:9)</PresentationFormat>
  <Paragraphs>408</Paragraphs>
  <Slides>63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Cambria Math</vt:lpstr>
      <vt:lpstr>Courier New</vt:lpstr>
      <vt:lpstr>Times New Roman</vt:lpstr>
      <vt:lpstr>Wingdings</vt:lpstr>
      <vt:lpstr>Shift</vt:lpstr>
      <vt:lpstr>Data Analytics</vt:lpstr>
      <vt:lpstr>CONTENTS </vt:lpstr>
      <vt:lpstr>1. Introduction</vt:lpstr>
      <vt:lpstr>PowerPoint Presentation</vt:lpstr>
      <vt:lpstr> </vt:lpstr>
      <vt:lpstr>Interview Questions</vt:lpstr>
      <vt:lpstr>3. Why do we need statistics in data analysis? Statistics helps us summarize, understand, and interpret data. It allows us to make decisions, predictions, and informed business or research choices.  4. Give an example of descriptive statistics in real life. Example: A company finds the average monthly sales, the median sales, and plots a sales distribution chart. This tells the company how sales are performing overall.  5. What are some applications of statistics in business/AI/healthcare? Business: Customer segmentation, market analysis, sales forecasting. AI/Data Science: Model evaluation, feature selection, predictive analytics. Healthcare: Analyzing patient outcomes, clinical trials, disease prediction. </vt:lpstr>
      <vt:lpstr>2. Population and Sample </vt:lpstr>
      <vt:lpstr>Interview Questions</vt:lpstr>
      <vt:lpstr>3. How do you determine the right sample size? Depends on: Population size Desired confidence level (e.g., 95%) Margin of error (how precise you want the results) Variability in the data (more variability → larger sample needed)  4. Give an example of population and sample in a real-world scenario. Population: All employees in a company. Sample: 50 employees randomly selected to survey job satisfaction.  5. What happens if the sample is not representative of the population? Results can be biased or misleading. Decisions or predictions based on the sample may not reflect the real population. Example: Surveying only male employees about benefits will not represent the views of all employees.  </vt:lpstr>
      <vt:lpstr>3.Sampling Techniques</vt:lpstr>
      <vt:lpstr>3. Systematic Sampling Every nth member of the population is selected after a random start. Example: Selecting every 10th voter from a list.  4.Convenience Sampling Take samples from people who are easiest to reach. Example: Asking your friends in class for opinions. Note: Quick and easy, but may not represent everyone.  5. Purposive (Judgment) Sampling Take samples based on researcher’s choice or judgment. Example: A doctor selects only patients with a certain disease for a study. Note: Used when we need specific people or items.  6. Cluster Sampling Population is divided into clusters, and entire clusters are randomly selected. Example: Selecting 5 schools out of 20, then including all students from chosen schools.   </vt:lpstr>
      <vt:lpstr>Interview Questions</vt:lpstr>
      <vt:lpstr>4. What are the drawbacks of convenience sampling? Convenience sampling: Selecting people who are easiest to reach. Drawbacks: Biased results Not representative of the population Cannot generalize findings to the whole population  5. What is purposive (judgmental) sampling? When is it used? Purposive sampling: Researchers select participants based on their knowledge, experience, or judgment. Used when: Studying specific expert opinions or when the population is hard to reach. Example: Interviewing only doctors about a new medical procedure.  6. Which sampling method gives the most accurate results? Simple random sampling and stratified sampling are usually the most accurate because they reduce bias and better represent the population.</vt:lpstr>
      <vt:lpstr>4.Data</vt:lpstr>
      <vt:lpstr>Quantitative Data (Numerical)</vt:lpstr>
      <vt:lpstr>Qualitative Data (Categorical)</vt:lpstr>
      <vt:lpstr>Interview Questions</vt:lpstr>
      <vt:lpstr>3. What is the difference between nominal and ordinal data? Nominal data: Categories without any order. Example: Blood type (A, B, AB, O), favourite color. Ordinal data: Categories with a meaningful order, but differences between values are not exact. Example: Ratings (poor, average, good, excellent).  4. Give real-world examples of categorical data. Gender (Male/Female) Car brands (Toyota, Honda, Ford) Education level (High School, Bachelor, Master)  5. Why is it important to classify data types correctly before analysis? Correct classification ensures proper statistical methods and visualizations are used. Wrong classification can lead to incorrect conclusions. Example: Using mean for categorical data like color makes no sense.  6. How would you handle ordinal data in analysis? Ordinal data can be analyzed using: Median or mode (measures of central tendency). Bar charts or stacked charts for visualization. Assign numeric ranks if needed, but be careful: differences between ranks may not be equal.   </vt:lpstr>
      <vt:lpstr>5.Statistical Measures</vt:lpstr>
      <vt:lpstr>Mean (Average): Add all values and divide by the number of values. Example: For [10, 20, 30], Mean = (10 + 20 + 30) ÷ 3 = 20  Median (Middle Value): The middle value when numbers are arranged in order. Example: For [5, 10, 15, 20, 25], Median = 15 (the middle number)  Mode (Most Frequent Value): The value that appears most often. Example: For [2, 3, 3, 5, 7], Mode = 3 (since it repeats) </vt:lpstr>
      <vt:lpstr>Trimmed Mean A type of average where you remove a certain percentage of the smallest and largest values before calculating the mean. It use to reduce the effect of extreme values (outliers). Example: Data = [10, 12, 14, 15, 90] If we remove the lowest (10) and highest (90), Trimmed Mean = (12 + 14 + 15) ÷ 3 = 13.67  Weighted Mean A mean where each value is given a weight (importance), instead of treating all values equally. Useful when some data points are more significant than others (e.g., grades, percentages). Formula: Weighted Mean = (Σ w·x) ÷ (Σ w) where w = weight, x = value. Example: A student scores: Test 1: 80 (weight 40%) Test 2: 90 (weight 60%) Weighted Mean = (80×0.4 + 90×0.6) ÷ (0.4+0.6) = (32+54)/1 = 86 </vt:lpstr>
      <vt:lpstr>Interview Questions</vt:lpstr>
      <vt:lpstr>3. What is a trimmed mean and why is it useful? Trimmed mean: Mean calculated after removing a certain percentage of lowest and highest values. Useful: Reduces the effect of outliers while still using most of the data.  4. What is a weighted mean? Give an example. Weighted mean: Average where each value has a different importance (weight). Weighted Mean=                                      Example: Student scores: Math = 80 (weight 2), English = 70 (weight 1) → Weighted Mean = (80×2 + 70×1)/(2+1) = 76.7  5. How do outliers affect the mean? Outliers pull the mean toward themselves, making it less representative of the data.  6. Which measure of central tendency is most robust against outliers? Median is the most robust because it is not affected by extreme values.   </vt:lpstr>
      <vt:lpstr>6. Measures of Dispersion</vt:lpstr>
      <vt:lpstr>2. Variance  The average of the squared differences from the mean. Example: Data = [2, 4, 6] Mean = 4 Variance = [(2−4)² + (4−4)² + (6−4)²] ÷ 3 = (4 + 0 + 4) ÷ 3 = 2.67   Formula:      3. Standard Deviation (SD) Square root of variance. It shows the average distance of values from the mean. Example: From above, Variance = 2.67 SD = √2.67 ≈ 1.63      </vt:lpstr>
      <vt:lpstr>4.Coefficient of Variation (CV) The Coefficient of Variation (CV) is a statistical measure that shows the relative variability of data in comparison to the mean. It is expressed as a percentage and helps compare the spread of two or more datasets with different units or means. Formula:   </vt:lpstr>
      <vt:lpstr>Interview Questions</vt:lpstr>
      <vt:lpstr>4. Why is IQR (Interquartile Range) more reliable than range? Range only considers the minimum and maximum, so it’s affected by outliers. IQR looks at the middle 50% of data (Q3 – Q1), ignoring extremes, so it gives a more stable measure of spread.  5. How do you identify outliers using standard deviation or IQR? Using SD: Values more than 2 or 3 SDs from the mean are often considered outliers. Using IQR: Values below Q1 – 1.5 × IQR or above Q3 + 1.5 × IQR are outliers.  6. Why is standard deviation preferred over variance in interpretation? Variance is in squared units, which is hard to relate to original data. SD is in the same units as the data, so it is easier to understand and interpret.  7. Why do we divide by n–1 when calculating sample variance? If sampling technique is biased. Then the sample variance is far away from population variance because of mean . So, if we divide sample variance by (n-1) then we have the possibilities of sample variance is approximately equal to population variance.</vt:lpstr>
      <vt:lpstr>7.Correlation </vt:lpstr>
      <vt:lpstr>Spearman’s Correlation</vt:lpstr>
      <vt:lpstr>Interview Questions</vt:lpstr>
      <vt:lpstr>3. Explain Spearman’s correlation and when it’s used. Spearman’s correlation measures monotonic relationship (increasing or decreasing) between variables using their ranks. Used when data is not normally distributed or the relationship is non-linear.  4. What does a correlation coefficient of +1, 0, -1 mean? +1: Perfect positive correlation (as one increases, the other increases perfectly). 0: No correlation (variables are not related). -1: Perfect negative correlation (as one increases, the other decreases perfectly).  5. Give a real-world example of positive correlation and negative correlation. Positive correlation: Height and weight – taller people usually weigh more. Negative correlation: Number of hours spent watching TV vs exam scores – more TV, lower scores.  6. Can two variables be correlated but not causal? Example? Yes, correlation does not imply causation. Example: Number of people eating ice cream and drowning incidents both rise in summer. They are correlated, but eating ice cream does not cause drowning. </vt:lpstr>
      <vt:lpstr>8. Graphs for Statistical Analysis</vt:lpstr>
      <vt:lpstr>Univariate Analysis </vt:lpstr>
      <vt:lpstr>Bivariate Analysis</vt:lpstr>
      <vt:lpstr>Multivariate Analysis</vt:lpstr>
      <vt:lpstr>Interview Questions</vt:lpstr>
      <vt:lpstr>3. Which graphs are used for numerical data? Histogram – Distribution of a single numerical variable. Box plot – Spread and outliers. Line graph – Trend over time. Scatter plot – Relationship between two numerical variables.  4. When would you use a scatter plot vs a line graph? Scatter plot: To see the relationship or correlation between two numerical variables.  Example: Height vs weight. Line graph: To show trend over time or continuous data.  Example: Sales over months.  5. What is the use of a box plot? A box plot shows the distribution of data based on the five-number summary (min, Q1, median, Q3, max). Helps identify spread, median, and outliers in the dataset. </vt:lpstr>
      <vt:lpstr>6. How do you use a heatmap in correlation analysis? A heatmap is a color-coded table that shows correlation values between variables. Darker/lighter colors indicate stronger or weaker correlation. It helps quickly identify which variables are positively or negatively correlated. </vt:lpstr>
      <vt:lpstr>9.Percentile and Quartile</vt:lpstr>
      <vt:lpstr>Interview Questions</vt:lpstr>
      <vt:lpstr>4. How do you calculate the 90th percentile of a dataset? Step 1: Arrange the data in ascending order. Step 2: Find the position using the formula:    where n is the number of data points. Step 3: Locate the value at that position.  5. Where are percentiles used in real-world applications? Exams/Entrance tests: Percentile scores show how a student performed compared to others. Health: Percentile charts track children’s height/weight growth. Business: Percentiles are used in customer segmentation or risk analysis. Finance: Value at Risk (VaR) uses percentiles to measure potential losses.   </vt:lpstr>
      <vt:lpstr>6. What is the difference between quartile deviation and standard deviation? Quartile Deviation (QD): Based on the middle 50% of data (Q3 – Q1) / 2. Ignores extreme values, so less affected by outliers. Standard Deviation (SD): Uses all data points and measures average distance from the mean. More precise but sensitive to outliers.   </vt:lpstr>
      <vt:lpstr>10.Five-Number Summary</vt:lpstr>
      <vt:lpstr>Interquartile Range (IQR)</vt:lpstr>
      <vt:lpstr>Interview Questions</vt:lpstr>
      <vt:lpstr>3. How do you detect outliers using IQR? Outliers are values that lie too far from the rest of the data. Using IQR, the rule is: Any value below (Q1 – 1.5 × IQR) or Any value above (Q3 + 1.5 × IQR) is considered an outlier.  4.How is a box plot related to the five-number summary? A box plot is a visual representation of the five-number summary. The five numbers are: minimum, Q1, median, Q3, and maximum.  5. Why is IQR preferred over range as a measure of spread? The range only considers the smallest and largest values, so it can be heavily affected by outliers. The IQR (Interquartile Range) looks at the middle 50% of the data (Q3 – Q1), so it is more stable and reliable when there are extreme values. That’s why IQR is usually preferred.</vt:lpstr>
      <vt:lpstr>6. If a dataset has many outliers, which measure of spread would you use? If the dataset has many outliers, I would use the IQR (Interquartile Range). This is because IQR focuses only on the middle 50% of data and ignores extreme values, making it a better measure of spread in such cases.  </vt:lpstr>
      <vt:lpstr>11.Probability</vt:lpstr>
      <vt:lpstr>Variables</vt:lpstr>
      <vt:lpstr>Probability Distribution </vt:lpstr>
      <vt:lpstr>Probability Distribution Function (PDF)</vt:lpstr>
      <vt:lpstr>Types of Probability Distributions</vt:lpstr>
      <vt:lpstr>4.Uniform Distribution A Uniform Distribution is a distribution in which all possible outcomes are equally likely. Every outcome has the same probability. It can be discrete (specific values) or continuous (any value in a range). Example : Rolling a fair six-sided die: X=1,2,3,4,5,6  5.Log-Normal Distribution A random variable is log-normally distributed if the logarithm of the variable is normally distributed. Only positive values (X&gt;0) Right-skewed distribution Example: Stock prices, income levels, biological measurements  6.Normal Distribution The Normal Distribution is a continuous probability distribution that is bell-shaped and symmetric around the mean. Most values are close to the mean. Symmetric: mean = median = mode. Defined by mean (μ) and standard deviation (σ). Example: Heights of students, weights, test scores. If μ=170cm and σ=10cm, most students’ heights will be around 170 cm. </vt:lpstr>
      <vt:lpstr>PowerPoint Presentation</vt:lpstr>
      <vt:lpstr>Empirical Rule of Normal Distribution</vt:lpstr>
      <vt:lpstr>Central Limit Theorem (CLT)</vt:lpstr>
      <vt:lpstr>Example Population: Students’ marks (not normal, very mixed). Take samples of 50 students each. Calculate the average marks for each sample. These averages will form a bell-shaped curve. </vt:lpstr>
      <vt:lpstr>Interview Questions</vt:lpstr>
      <vt:lpstr>3. Explain the Binomial distribution with an example. The Binomial distribution is like doing the Bernoulli experiment many times. It tells us the probability of getting a certain number of successes in a fixed number of trials. For example, if I toss a coin 5 times, the probability of getting exactly 3 heads is given by the binomial distribution. 4. Explain the Poisson distribution with an example. The Poisson distribution is used when we are counting how many times an event happens in a fixed interval of time or space. For example, if a call center receives on average 10 calls per hour, the probability of getting exactly 7 calls in one hour can be found using the Poisson distribution.  5.What is the empirical rule in normal distribution? The empirical rule says that in a normal distribution: About 68% of the data falls within 1 standard deviation from the mean. About 95% falls within 2 standard deviations. About 99.7% falls within 3 standard deviations. It’s also called the 68–95–99.7 rule. </vt:lpstr>
      <vt:lpstr>6. What is Central Limit Theorem in Statistics?  Central Limit Theorem in statistics states that whenever we take a large sample size of a population then the distribution of sample mean approximates to the normal distribution.  7. When does Central Limit Theorem apply?  Central Limit theorem applies when the sample size is larger usually greater than 30.   8. Why is Central Limit Theorem important?  Central Limit Theorem is important as it helps to make accurate prediction about a population just by analyzing the sample.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YESHWANTRAO CHAVAN COLLEGE OF    ENGINEERING  Project Quality Assurance Initiative-1(PQAI-1) Seminar ON: SMART AR VIRTUAL SHOWROOM: TRANSFORMING E-COMMERCE WITH MACHINE LEARNING-ENHANCED AUGMENTED REALITY</dc:title>
  <dc:creator>LENOVO</dc:creator>
  <cp:lastModifiedBy>Sakshi Dhandole</cp:lastModifiedBy>
  <cp:revision>94</cp:revision>
  <dcterms:modified xsi:type="dcterms:W3CDTF">2025-09-23T12:50:36Z</dcterms:modified>
</cp:coreProperties>
</file>